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9"/>
  </p:notesMasterIdLst>
  <p:sldIdLst>
    <p:sldId id="258" r:id="rId5"/>
    <p:sldId id="259" r:id="rId6"/>
    <p:sldId id="261" r:id="rId7"/>
    <p:sldId id="263" r:id="rId8"/>
    <p:sldId id="265" r:id="rId9"/>
    <p:sldId id="272" r:id="rId10"/>
    <p:sldId id="278" r:id="rId11"/>
    <p:sldId id="277" r:id="rId12"/>
    <p:sldId id="276" r:id="rId13"/>
    <p:sldId id="274" r:id="rId14"/>
    <p:sldId id="266" r:id="rId15"/>
    <p:sldId id="275" r:id="rId16"/>
    <p:sldId id="279" r:id="rId17"/>
    <p:sldId id="280" r:id="rId18"/>
    <p:sldId id="281" r:id="rId19"/>
    <p:sldId id="282" r:id="rId20"/>
    <p:sldId id="283" r:id="rId21"/>
    <p:sldId id="284" r:id="rId22"/>
    <p:sldId id="285" r:id="rId23"/>
    <p:sldId id="286" r:id="rId24"/>
    <p:sldId id="287" r:id="rId25"/>
    <p:sldId id="288" r:id="rId26"/>
    <p:sldId id="289" r:id="rId27"/>
    <p:sldId id="290"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EEEE"/>
    <a:srgbClr val="D3CDC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411" autoAdjust="0"/>
    <p:restoredTop sz="86336" autoAdjust="0"/>
  </p:normalViewPr>
  <p:slideViewPr>
    <p:cSldViewPr snapToGrid="0" snapToObjects="1">
      <p:cViewPr varScale="1">
        <p:scale>
          <a:sx n="51" d="100"/>
          <a:sy n="51" d="100"/>
        </p:scale>
        <p:origin x="1056" y="48"/>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snapToObjects="1">
      <p:cViewPr varScale="1">
        <p:scale>
          <a:sx n="49" d="100"/>
          <a:sy n="49" d="100"/>
        </p:scale>
        <p:origin x="2740" y="4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ickon Turner" userId="10be5f20-5e86-4c03-8f17-9a2d56730d7d" providerId="ADAL" clId="{86F06168-C519-407B-9E8C-44293E30FC25}"/>
    <pc:docChg chg="modSld">
      <pc:chgData name="Dickon Turner" userId="10be5f20-5e86-4c03-8f17-9a2d56730d7d" providerId="ADAL" clId="{86F06168-C519-407B-9E8C-44293E30FC25}" dt="2025-11-06T14:37:11.479" v="2" actId="20577"/>
      <pc:docMkLst>
        <pc:docMk/>
      </pc:docMkLst>
      <pc:sldChg chg="modSp mod">
        <pc:chgData name="Dickon Turner" userId="10be5f20-5e86-4c03-8f17-9a2d56730d7d" providerId="ADAL" clId="{86F06168-C519-407B-9E8C-44293E30FC25}" dt="2025-11-06T14:37:11.479" v="2" actId="20577"/>
        <pc:sldMkLst>
          <pc:docMk/>
          <pc:sldMk cId="30410115" sldId="290"/>
        </pc:sldMkLst>
        <pc:spChg chg="mod">
          <ac:chgData name="Dickon Turner" userId="10be5f20-5e86-4c03-8f17-9a2d56730d7d" providerId="ADAL" clId="{86F06168-C519-407B-9E8C-44293E30FC25}" dt="2025-11-06T14:37:11.479" v="2" actId="20577"/>
          <ac:spMkLst>
            <pc:docMk/>
            <pc:sldMk cId="30410115" sldId="290"/>
            <ac:spMk id="3" creationId="{71BF4196-A208-3417-DF9A-21AA4F3F72DB}"/>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E73A46D-EF01-4EF2-871D-0A832A377A6D}" type="datetimeFigureOut">
              <a:rPr lang="en-GB" smtClean="0"/>
              <a:t>06/11/2025</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FB65DFE-D85E-4A69-A606-39B734459055}" type="slidenum">
              <a:rPr lang="en-GB" smtClean="0"/>
              <a:t>‹#›</a:t>
            </a:fld>
            <a:endParaRPr lang="en-GB" dirty="0"/>
          </a:p>
        </p:txBody>
      </p:sp>
    </p:spTree>
    <p:extLst>
      <p:ext uri="{BB962C8B-B14F-4D97-AF65-F5344CB8AC3E}">
        <p14:creationId xmlns:p14="http://schemas.microsoft.com/office/powerpoint/2010/main" val="35002915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workshop or discussion session to encourage clubs to think about the impact of parents and other spectators on players or children, the team and the club, with suggestions of how to work with them to improve. The workshop could be led by a coach, safeguarding officer or anyone willing to facilitate a discussion. It could be for committee and volunteers or involve children/players and/or parents. Optional exercises promote thought and ideas. </a:t>
            </a:r>
          </a:p>
        </p:txBody>
      </p:sp>
      <p:sp>
        <p:nvSpPr>
          <p:cNvPr id="4" name="Slide Number Placeholder 3"/>
          <p:cNvSpPr>
            <a:spLocks noGrp="1"/>
          </p:cNvSpPr>
          <p:nvPr>
            <p:ph type="sldNum" sz="quarter" idx="5"/>
          </p:nvPr>
        </p:nvSpPr>
        <p:spPr/>
        <p:txBody>
          <a:bodyPr/>
          <a:lstStyle/>
          <a:p>
            <a:fld id="{1FB65DFE-D85E-4A69-A606-39B734459055}" type="slidenum">
              <a:rPr lang="en-GB" smtClean="0"/>
              <a:t>1</a:t>
            </a:fld>
            <a:endParaRPr lang="en-GB" dirty="0"/>
          </a:p>
        </p:txBody>
      </p:sp>
    </p:spTree>
    <p:extLst>
      <p:ext uri="{BB962C8B-B14F-4D97-AF65-F5344CB8AC3E}">
        <p14:creationId xmlns:p14="http://schemas.microsoft.com/office/powerpoint/2010/main" val="14459087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FB65DFE-D85E-4A69-A606-39B734459055}" type="slidenum">
              <a:rPr lang="en-GB" smtClean="0"/>
              <a:t>2</a:t>
            </a:fld>
            <a:endParaRPr lang="en-GB" dirty="0"/>
          </a:p>
        </p:txBody>
      </p:sp>
    </p:spTree>
    <p:extLst>
      <p:ext uri="{BB962C8B-B14F-4D97-AF65-F5344CB8AC3E}">
        <p14:creationId xmlns:p14="http://schemas.microsoft.com/office/powerpoint/2010/main" val="21395870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 young player’s comment</a:t>
            </a:r>
          </a:p>
        </p:txBody>
      </p:sp>
      <p:sp>
        <p:nvSpPr>
          <p:cNvPr id="4" name="Slide Number Placeholder 3"/>
          <p:cNvSpPr>
            <a:spLocks noGrp="1"/>
          </p:cNvSpPr>
          <p:nvPr>
            <p:ph type="sldNum" sz="quarter" idx="5"/>
          </p:nvPr>
        </p:nvSpPr>
        <p:spPr/>
        <p:txBody>
          <a:bodyPr/>
          <a:lstStyle/>
          <a:p>
            <a:fld id="{1FB65DFE-D85E-4A69-A606-39B734459055}" type="slidenum">
              <a:rPr lang="en-GB" smtClean="0"/>
              <a:t>3</a:t>
            </a:fld>
            <a:endParaRPr lang="en-GB" dirty="0"/>
          </a:p>
        </p:txBody>
      </p:sp>
    </p:spTree>
    <p:extLst>
      <p:ext uri="{BB962C8B-B14F-4D97-AF65-F5344CB8AC3E}">
        <p14:creationId xmlns:p14="http://schemas.microsoft.com/office/powerpoint/2010/main" val="5953146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FB65DFE-D85E-4A69-A606-39B734459055}" type="slidenum">
              <a:rPr lang="en-GB" smtClean="0"/>
              <a:t>4</a:t>
            </a:fld>
            <a:endParaRPr lang="en-GB" dirty="0"/>
          </a:p>
        </p:txBody>
      </p:sp>
    </p:spTree>
    <p:extLst>
      <p:ext uri="{BB962C8B-B14F-4D97-AF65-F5344CB8AC3E}">
        <p14:creationId xmlns:p14="http://schemas.microsoft.com/office/powerpoint/2010/main" val="25621526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FB65DFE-D85E-4A69-A606-39B734459055}" type="slidenum">
              <a:rPr lang="en-GB" smtClean="0"/>
              <a:t>5</a:t>
            </a:fld>
            <a:endParaRPr lang="en-GB" dirty="0"/>
          </a:p>
        </p:txBody>
      </p:sp>
    </p:spTree>
    <p:extLst>
      <p:ext uri="{BB962C8B-B14F-4D97-AF65-F5344CB8AC3E}">
        <p14:creationId xmlns:p14="http://schemas.microsoft.com/office/powerpoint/2010/main" val="10373522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FB65DFE-D85E-4A69-A606-39B734459055}" type="slidenum">
              <a:rPr lang="en-GB" smtClean="0"/>
              <a:t>6</a:t>
            </a:fld>
            <a:endParaRPr lang="en-GB" dirty="0"/>
          </a:p>
        </p:txBody>
      </p:sp>
    </p:spTree>
    <p:extLst>
      <p:ext uri="{BB962C8B-B14F-4D97-AF65-F5344CB8AC3E}">
        <p14:creationId xmlns:p14="http://schemas.microsoft.com/office/powerpoint/2010/main" val="9147557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FB65DFE-D85E-4A69-A606-39B734459055}" type="slidenum">
              <a:rPr lang="en-GB" smtClean="0"/>
              <a:t>11</a:t>
            </a:fld>
            <a:endParaRPr lang="en-GB" dirty="0"/>
          </a:p>
        </p:txBody>
      </p:sp>
    </p:spTree>
    <p:extLst>
      <p:ext uri="{BB962C8B-B14F-4D97-AF65-F5344CB8AC3E}">
        <p14:creationId xmlns:p14="http://schemas.microsoft.com/office/powerpoint/2010/main" val="8254573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Something a player could ask.</a:t>
            </a:r>
          </a:p>
        </p:txBody>
      </p:sp>
      <p:sp>
        <p:nvSpPr>
          <p:cNvPr id="4" name="Slide Number Placeholder 3"/>
          <p:cNvSpPr>
            <a:spLocks noGrp="1"/>
          </p:cNvSpPr>
          <p:nvPr>
            <p:ph type="sldNum" sz="quarter" idx="5"/>
          </p:nvPr>
        </p:nvSpPr>
        <p:spPr/>
        <p:txBody>
          <a:bodyPr/>
          <a:lstStyle/>
          <a:p>
            <a:fld id="{1FB65DFE-D85E-4A69-A606-39B734459055}" type="slidenum">
              <a:rPr lang="en-GB" smtClean="0"/>
              <a:t>12</a:t>
            </a:fld>
            <a:endParaRPr lang="en-GB" dirty="0"/>
          </a:p>
        </p:txBody>
      </p:sp>
    </p:spTree>
    <p:extLst>
      <p:ext uri="{BB962C8B-B14F-4D97-AF65-F5344CB8AC3E}">
        <p14:creationId xmlns:p14="http://schemas.microsoft.com/office/powerpoint/2010/main" val="28330442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 young netballer sharing her thoughts. </a:t>
            </a:r>
          </a:p>
        </p:txBody>
      </p:sp>
      <p:sp>
        <p:nvSpPr>
          <p:cNvPr id="4" name="Slide Number Placeholder 3"/>
          <p:cNvSpPr>
            <a:spLocks noGrp="1"/>
          </p:cNvSpPr>
          <p:nvPr>
            <p:ph type="sldNum" sz="quarter" idx="5"/>
          </p:nvPr>
        </p:nvSpPr>
        <p:spPr/>
        <p:txBody>
          <a:bodyPr/>
          <a:lstStyle/>
          <a:p>
            <a:fld id="{1FB65DFE-D85E-4A69-A606-39B734459055}" type="slidenum">
              <a:rPr lang="en-GB" smtClean="0"/>
              <a:t>14</a:t>
            </a:fld>
            <a:endParaRPr lang="en-GB" dirty="0"/>
          </a:p>
        </p:txBody>
      </p:sp>
    </p:spTree>
    <p:extLst>
      <p:ext uri="{BB962C8B-B14F-4D97-AF65-F5344CB8AC3E}">
        <p14:creationId xmlns:p14="http://schemas.microsoft.com/office/powerpoint/2010/main" val="95264875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Generic Title / End 1">
    <p:spTree>
      <p:nvGrpSpPr>
        <p:cNvPr id="1" name=""/>
        <p:cNvGrpSpPr/>
        <p:nvPr/>
      </p:nvGrpSpPr>
      <p:grpSpPr>
        <a:xfrm>
          <a:off x="0" y="0"/>
          <a:ext cx="0" cy="0"/>
          <a:chOff x="0" y="0"/>
          <a:chExt cx="0" cy="0"/>
        </a:xfrm>
      </p:grpSpPr>
      <p:pic>
        <p:nvPicPr>
          <p:cNvPr id="6" name="Picture 5" descr="Icon&#10;&#10;Description automatically generated with medium confidence">
            <a:extLst>
              <a:ext uri="{FF2B5EF4-FFF2-40B4-BE49-F238E27FC236}">
                <a16:creationId xmlns:a16="http://schemas.microsoft.com/office/drawing/2014/main" id="{698C829B-4A68-061C-7612-DE693780B1A4}"/>
              </a:ext>
            </a:extLst>
          </p:cNvPr>
          <p:cNvPicPr>
            <a:picLocks noChangeAspect="1"/>
          </p:cNvPicPr>
          <p:nvPr userDrawn="1"/>
        </p:nvPicPr>
        <p:blipFill>
          <a:blip r:embed="rId2"/>
          <a:stretch>
            <a:fillRect/>
          </a:stretch>
        </p:blipFill>
        <p:spPr>
          <a:xfrm>
            <a:off x="0" y="0"/>
            <a:ext cx="12192000" cy="6858000"/>
          </a:xfrm>
          <a:prstGeom prst="rect">
            <a:avLst/>
          </a:prstGeom>
        </p:spPr>
      </p:pic>
      <p:pic>
        <p:nvPicPr>
          <p:cNvPr id="7" name="Picture 6" descr="Shape&#10;&#10;Description automatically generated with medium confidence">
            <a:extLst>
              <a:ext uri="{FF2B5EF4-FFF2-40B4-BE49-F238E27FC236}">
                <a16:creationId xmlns:a16="http://schemas.microsoft.com/office/drawing/2014/main" id="{42D7BFD1-BA6A-625B-C00B-97A0E1C87F51}"/>
              </a:ext>
            </a:extLst>
          </p:cNvPr>
          <p:cNvPicPr>
            <a:picLocks noChangeAspect="1"/>
          </p:cNvPicPr>
          <p:nvPr userDrawn="1"/>
        </p:nvPicPr>
        <p:blipFill>
          <a:blip r:embed="rId3"/>
          <a:stretch>
            <a:fillRect/>
          </a:stretch>
        </p:blipFill>
        <p:spPr>
          <a:xfrm>
            <a:off x="119759" y="108599"/>
            <a:ext cx="2589548" cy="1590261"/>
          </a:xfrm>
          <a:prstGeom prst="rect">
            <a:avLst/>
          </a:prstGeom>
        </p:spPr>
      </p:pic>
      <p:sp>
        <p:nvSpPr>
          <p:cNvPr id="8" name="Title 1">
            <a:extLst>
              <a:ext uri="{FF2B5EF4-FFF2-40B4-BE49-F238E27FC236}">
                <a16:creationId xmlns:a16="http://schemas.microsoft.com/office/drawing/2014/main" id="{21700A4C-FD67-8D4F-A297-5B93E98A7595}"/>
              </a:ext>
            </a:extLst>
          </p:cNvPr>
          <p:cNvSpPr>
            <a:spLocks noGrp="1"/>
          </p:cNvSpPr>
          <p:nvPr>
            <p:ph type="ctrTitle" hasCustomPrompt="1"/>
          </p:nvPr>
        </p:nvSpPr>
        <p:spPr>
          <a:xfrm>
            <a:off x="2555240" y="1698860"/>
            <a:ext cx="7081520" cy="1469265"/>
          </a:xfrm>
        </p:spPr>
        <p:txBody>
          <a:bodyPr anchor="t">
            <a:normAutofit/>
          </a:bodyPr>
          <a:lstStyle>
            <a:lvl1pPr algn="ctr">
              <a:defRPr sz="3200"/>
            </a:lvl1pPr>
          </a:lstStyle>
          <a:p>
            <a:r>
              <a:rPr lang="en-GB" dirty="0"/>
              <a:t>Title</a:t>
            </a:r>
            <a:endParaRPr lang="en-US" dirty="0"/>
          </a:p>
        </p:txBody>
      </p:sp>
      <p:sp>
        <p:nvSpPr>
          <p:cNvPr id="9" name="Subtitle 2">
            <a:extLst>
              <a:ext uri="{FF2B5EF4-FFF2-40B4-BE49-F238E27FC236}">
                <a16:creationId xmlns:a16="http://schemas.microsoft.com/office/drawing/2014/main" id="{56CCBBDD-FF00-C3C7-F2AA-17522FCF00A4}"/>
              </a:ext>
            </a:extLst>
          </p:cNvPr>
          <p:cNvSpPr>
            <a:spLocks noGrp="1"/>
          </p:cNvSpPr>
          <p:nvPr>
            <p:ph type="subTitle" idx="1" hasCustomPrompt="1"/>
          </p:nvPr>
        </p:nvSpPr>
        <p:spPr>
          <a:xfrm>
            <a:off x="2555240" y="3361042"/>
            <a:ext cx="7081520" cy="771756"/>
          </a:xfrm>
        </p:spPr>
        <p:txBody>
          <a:bodyPr>
            <a:normAutofit/>
          </a:bodyPr>
          <a:lstStyle>
            <a:lvl1pPr marL="0" indent="0" algn="ctr">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Subtitle / Copy</a:t>
            </a:r>
            <a:endParaRPr lang="en-US" dirty="0"/>
          </a:p>
        </p:txBody>
      </p:sp>
      <p:sp>
        <p:nvSpPr>
          <p:cNvPr id="10" name="Footer Placeholder 4">
            <a:extLst>
              <a:ext uri="{FF2B5EF4-FFF2-40B4-BE49-F238E27FC236}">
                <a16:creationId xmlns:a16="http://schemas.microsoft.com/office/drawing/2014/main" id="{033F1BA6-2BAC-3981-B868-0ED795589CD5}"/>
              </a:ext>
            </a:extLst>
          </p:cNvPr>
          <p:cNvSpPr>
            <a:spLocks noGrp="1"/>
          </p:cNvSpPr>
          <p:nvPr>
            <p:ph type="ftr" sz="quarter" idx="11"/>
          </p:nvPr>
        </p:nvSpPr>
        <p:spPr>
          <a:xfrm>
            <a:off x="4594263" y="6346533"/>
            <a:ext cx="3003473" cy="365125"/>
          </a:xfrm>
        </p:spPr>
        <p:txBody>
          <a:bodyPr/>
          <a:lstStyle>
            <a:lvl1pPr algn="ctr">
              <a:defRPr/>
            </a:lvl1pPr>
          </a:lstStyle>
          <a:p>
            <a:endParaRPr lang="en-US" dirty="0"/>
          </a:p>
        </p:txBody>
      </p:sp>
    </p:spTree>
    <p:extLst>
      <p:ext uri="{BB962C8B-B14F-4D97-AF65-F5344CB8AC3E}">
        <p14:creationId xmlns:p14="http://schemas.microsoft.com/office/powerpoint/2010/main" val="38802112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Generic Title / End 2">
    <p:spTree>
      <p:nvGrpSpPr>
        <p:cNvPr id="1" name=""/>
        <p:cNvGrpSpPr/>
        <p:nvPr/>
      </p:nvGrpSpPr>
      <p:grpSpPr>
        <a:xfrm>
          <a:off x="0" y="0"/>
          <a:ext cx="0" cy="0"/>
          <a:chOff x="0" y="0"/>
          <a:chExt cx="0" cy="0"/>
        </a:xfrm>
      </p:grpSpPr>
      <p:pic>
        <p:nvPicPr>
          <p:cNvPr id="11" name="Picture 10" descr="A picture containing text&#10;&#10;Description automatically generated">
            <a:extLst>
              <a:ext uri="{FF2B5EF4-FFF2-40B4-BE49-F238E27FC236}">
                <a16:creationId xmlns:a16="http://schemas.microsoft.com/office/drawing/2014/main" id="{0DEB69C5-753F-F46E-D96B-0A330FBE11E5}"/>
              </a:ext>
            </a:extLst>
          </p:cNvPr>
          <p:cNvPicPr>
            <a:picLocks noChangeAspect="1"/>
          </p:cNvPicPr>
          <p:nvPr userDrawn="1"/>
        </p:nvPicPr>
        <p:blipFill>
          <a:blip r:embed="rId2"/>
          <a:stretch>
            <a:fillRect/>
          </a:stretch>
        </p:blipFill>
        <p:spPr>
          <a:xfrm>
            <a:off x="-71120" y="-20320"/>
            <a:ext cx="12354560" cy="6949440"/>
          </a:xfrm>
          <a:prstGeom prst="rect">
            <a:avLst/>
          </a:prstGeom>
        </p:spPr>
      </p:pic>
      <p:sp>
        <p:nvSpPr>
          <p:cNvPr id="2" name="Title 1">
            <a:extLst>
              <a:ext uri="{FF2B5EF4-FFF2-40B4-BE49-F238E27FC236}">
                <a16:creationId xmlns:a16="http://schemas.microsoft.com/office/drawing/2014/main" id="{1F6F0298-4F39-69B7-83A4-480B6874DE6C}"/>
              </a:ext>
            </a:extLst>
          </p:cNvPr>
          <p:cNvSpPr>
            <a:spLocks noGrp="1"/>
          </p:cNvSpPr>
          <p:nvPr>
            <p:ph type="ctrTitle" hasCustomPrompt="1"/>
          </p:nvPr>
        </p:nvSpPr>
        <p:spPr>
          <a:xfrm>
            <a:off x="838200" y="2060935"/>
            <a:ext cx="4572000" cy="1469265"/>
          </a:xfrm>
        </p:spPr>
        <p:txBody>
          <a:bodyPr anchor="t">
            <a:normAutofit/>
          </a:bodyPr>
          <a:lstStyle>
            <a:lvl1pPr algn="l">
              <a:defRPr sz="3200"/>
            </a:lvl1pPr>
          </a:lstStyle>
          <a:p>
            <a:r>
              <a:rPr lang="en-GB" dirty="0"/>
              <a:t>Title</a:t>
            </a:r>
            <a:endParaRPr lang="en-US" dirty="0"/>
          </a:p>
        </p:txBody>
      </p:sp>
      <p:sp>
        <p:nvSpPr>
          <p:cNvPr id="3" name="Subtitle 2">
            <a:extLst>
              <a:ext uri="{FF2B5EF4-FFF2-40B4-BE49-F238E27FC236}">
                <a16:creationId xmlns:a16="http://schemas.microsoft.com/office/drawing/2014/main" id="{BD443ACE-7AB6-A107-D637-08AEAFB96BE0}"/>
              </a:ext>
            </a:extLst>
          </p:cNvPr>
          <p:cNvSpPr>
            <a:spLocks noGrp="1"/>
          </p:cNvSpPr>
          <p:nvPr>
            <p:ph type="subTitle" idx="1" hasCustomPrompt="1"/>
          </p:nvPr>
        </p:nvSpPr>
        <p:spPr>
          <a:xfrm>
            <a:off x="838200" y="3723117"/>
            <a:ext cx="4572000" cy="771756"/>
          </a:xfrm>
        </p:spPr>
        <p:txBody>
          <a:bodyPr>
            <a:normAutofit/>
          </a:bodyPr>
          <a:lstStyle>
            <a:lvl1pPr marL="0" indent="0" algn="l">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Subtitle / Copy</a:t>
            </a:r>
            <a:endParaRPr lang="en-US" dirty="0"/>
          </a:p>
        </p:txBody>
      </p:sp>
      <p:sp>
        <p:nvSpPr>
          <p:cNvPr id="5" name="Footer Placeholder 4">
            <a:extLst>
              <a:ext uri="{FF2B5EF4-FFF2-40B4-BE49-F238E27FC236}">
                <a16:creationId xmlns:a16="http://schemas.microsoft.com/office/drawing/2014/main" id="{A5D3C211-6354-192A-EB3D-38A997D0940C}"/>
              </a:ext>
            </a:extLst>
          </p:cNvPr>
          <p:cNvSpPr>
            <a:spLocks noGrp="1"/>
          </p:cNvSpPr>
          <p:nvPr>
            <p:ph type="ftr" sz="quarter" idx="11"/>
          </p:nvPr>
        </p:nvSpPr>
        <p:spPr>
          <a:xfrm>
            <a:off x="838200" y="6346533"/>
            <a:ext cx="3003473" cy="365125"/>
          </a:xfrm>
        </p:spPr>
        <p:txBody>
          <a:bodyPr/>
          <a:lstStyle>
            <a:lvl1pPr algn="l">
              <a:defRPr/>
            </a:lvl1pPr>
          </a:lstStyle>
          <a:p>
            <a:endParaRPr lang="en-US" dirty="0"/>
          </a:p>
        </p:txBody>
      </p:sp>
      <p:sp>
        <p:nvSpPr>
          <p:cNvPr id="7" name="Oval 6">
            <a:extLst>
              <a:ext uri="{FF2B5EF4-FFF2-40B4-BE49-F238E27FC236}">
                <a16:creationId xmlns:a16="http://schemas.microsoft.com/office/drawing/2014/main" id="{CF4E8114-B6A7-0952-22ED-836D5CCA0FFB}"/>
              </a:ext>
            </a:extLst>
          </p:cNvPr>
          <p:cNvSpPr/>
          <p:nvPr userDrawn="1"/>
        </p:nvSpPr>
        <p:spPr>
          <a:xfrm>
            <a:off x="251791" y="6475445"/>
            <a:ext cx="107302" cy="107302"/>
          </a:xfrm>
          <a:prstGeom prst="ellipse">
            <a:avLst/>
          </a:prstGeom>
          <a:solidFill>
            <a:srgbClr val="5F5F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solidFill>
                  <a:sysClr val="windowText" lastClr="000000"/>
                </a:solidFill>
              </a:ln>
            </a:endParaRPr>
          </a:p>
        </p:txBody>
      </p:sp>
      <p:sp>
        <p:nvSpPr>
          <p:cNvPr id="8" name="Oval 7">
            <a:extLst>
              <a:ext uri="{FF2B5EF4-FFF2-40B4-BE49-F238E27FC236}">
                <a16:creationId xmlns:a16="http://schemas.microsoft.com/office/drawing/2014/main" id="{0B1DE037-4CC5-4A8B-DCB8-D873901A1C0A}"/>
              </a:ext>
            </a:extLst>
          </p:cNvPr>
          <p:cNvSpPr/>
          <p:nvPr userDrawn="1"/>
        </p:nvSpPr>
        <p:spPr>
          <a:xfrm>
            <a:off x="394802" y="6475445"/>
            <a:ext cx="107302" cy="107302"/>
          </a:xfrm>
          <a:prstGeom prst="ellipse">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solidFill>
                  <a:sysClr val="windowText" lastClr="000000"/>
                </a:solidFill>
              </a:ln>
            </a:endParaRPr>
          </a:p>
        </p:txBody>
      </p:sp>
      <p:sp>
        <p:nvSpPr>
          <p:cNvPr id="9" name="Oval 8">
            <a:extLst>
              <a:ext uri="{FF2B5EF4-FFF2-40B4-BE49-F238E27FC236}">
                <a16:creationId xmlns:a16="http://schemas.microsoft.com/office/drawing/2014/main" id="{53FD7BE8-FB60-3F4D-00D0-6A3C88C34CA3}"/>
              </a:ext>
            </a:extLst>
          </p:cNvPr>
          <p:cNvSpPr/>
          <p:nvPr userDrawn="1"/>
        </p:nvSpPr>
        <p:spPr>
          <a:xfrm>
            <a:off x="546479" y="6475445"/>
            <a:ext cx="107302" cy="107302"/>
          </a:xfrm>
          <a:prstGeom prst="ellipse">
            <a:avLst/>
          </a:prstGeom>
          <a:solidFill>
            <a:srgbClr val="D3CE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solidFill>
                  <a:sysClr val="windowText" lastClr="000000"/>
                </a:solidFill>
              </a:ln>
            </a:endParaRPr>
          </a:p>
        </p:txBody>
      </p:sp>
      <p:pic>
        <p:nvPicPr>
          <p:cNvPr id="12" name="Picture 11" descr="Shape&#10;&#10;Description automatically generated with medium confidence">
            <a:extLst>
              <a:ext uri="{FF2B5EF4-FFF2-40B4-BE49-F238E27FC236}">
                <a16:creationId xmlns:a16="http://schemas.microsoft.com/office/drawing/2014/main" id="{50C365AA-5E05-371E-EF33-A20E43EFE378}"/>
              </a:ext>
            </a:extLst>
          </p:cNvPr>
          <p:cNvPicPr>
            <a:picLocks noChangeAspect="1"/>
          </p:cNvPicPr>
          <p:nvPr userDrawn="1"/>
        </p:nvPicPr>
        <p:blipFill>
          <a:blip r:embed="rId3"/>
          <a:stretch>
            <a:fillRect/>
          </a:stretch>
        </p:blipFill>
        <p:spPr>
          <a:xfrm>
            <a:off x="546479" y="88279"/>
            <a:ext cx="2589548" cy="1590261"/>
          </a:xfrm>
          <a:prstGeom prst="rect">
            <a:avLst/>
          </a:prstGeom>
        </p:spPr>
      </p:pic>
    </p:spTree>
    <p:extLst>
      <p:ext uri="{BB962C8B-B14F-4D97-AF65-F5344CB8AC3E}">
        <p14:creationId xmlns:p14="http://schemas.microsoft.com/office/powerpoint/2010/main" val="27774897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Generic En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47EB1B3-2208-6986-E3A1-7052E5DD1EA7}"/>
              </a:ext>
            </a:extLst>
          </p:cNvPr>
          <p:cNvSpPr/>
          <p:nvPr userDrawn="1"/>
        </p:nvSpPr>
        <p:spPr>
          <a:xfrm>
            <a:off x="-172720" y="-142240"/>
            <a:ext cx="12913360" cy="714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descr="A picture containing text&#10;&#10;Description automatically generated">
            <a:extLst>
              <a:ext uri="{FF2B5EF4-FFF2-40B4-BE49-F238E27FC236}">
                <a16:creationId xmlns:a16="http://schemas.microsoft.com/office/drawing/2014/main" id="{FA157281-6DFE-F632-392F-7D0A69588B01}"/>
              </a:ext>
            </a:extLst>
          </p:cNvPr>
          <p:cNvPicPr>
            <a:picLocks noChangeAspect="1"/>
          </p:cNvPicPr>
          <p:nvPr userDrawn="1"/>
        </p:nvPicPr>
        <p:blipFill>
          <a:blip r:embed="rId2"/>
          <a:stretch>
            <a:fillRect/>
          </a:stretch>
        </p:blipFill>
        <p:spPr>
          <a:xfrm>
            <a:off x="-2255521" y="-436880"/>
            <a:ext cx="14589761" cy="8206741"/>
          </a:xfrm>
          <a:prstGeom prst="rect">
            <a:avLst/>
          </a:prstGeom>
        </p:spPr>
      </p:pic>
      <p:pic>
        <p:nvPicPr>
          <p:cNvPr id="7" name="Picture 6" descr="Shape&#10;&#10;Description automatically generated with medium confidence">
            <a:extLst>
              <a:ext uri="{FF2B5EF4-FFF2-40B4-BE49-F238E27FC236}">
                <a16:creationId xmlns:a16="http://schemas.microsoft.com/office/drawing/2014/main" id="{CEA6687C-2635-B895-5C37-3761AE8842FD}"/>
              </a:ext>
            </a:extLst>
          </p:cNvPr>
          <p:cNvPicPr>
            <a:picLocks noChangeAspect="1"/>
          </p:cNvPicPr>
          <p:nvPr userDrawn="1"/>
        </p:nvPicPr>
        <p:blipFill>
          <a:blip r:embed="rId3"/>
          <a:stretch>
            <a:fillRect/>
          </a:stretch>
        </p:blipFill>
        <p:spPr>
          <a:xfrm>
            <a:off x="566798" y="1978039"/>
            <a:ext cx="4381122" cy="2690481"/>
          </a:xfrm>
          <a:prstGeom prst="rect">
            <a:avLst/>
          </a:prstGeom>
        </p:spPr>
      </p:pic>
    </p:spTree>
    <p:extLst>
      <p:ext uri="{BB962C8B-B14F-4D97-AF65-F5344CB8AC3E}">
        <p14:creationId xmlns:p14="http://schemas.microsoft.com/office/powerpoint/2010/main" val="248693906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18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67ECAA4-CCAA-921E-411A-202ECC7AC66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4C91E06F-A0EF-7F85-8FAF-42BD6E9A711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a:extLst>
              <a:ext uri="{FF2B5EF4-FFF2-40B4-BE49-F238E27FC236}">
                <a16:creationId xmlns:a16="http://schemas.microsoft.com/office/drawing/2014/main" id="{2DFFF248-637A-35BC-E009-7595AE0ABC5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0" i="0">
                <a:solidFill>
                  <a:schemeClr val="tx1">
                    <a:tint val="75000"/>
                  </a:schemeClr>
                </a:solidFill>
                <a:latin typeface="Gotham Rounded Light" pitchFamily="2" charset="0"/>
              </a:defRPr>
            </a:lvl1pPr>
          </a:lstStyle>
          <a:p>
            <a:fld id="{13EBCF68-6647-034D-AB63-200CBD0E0C0F}" type="datetimeFigureOut">
              <a:rPr lang="en-US" smtClean="0"/>
              <a:pPr/>
              <a:t>11/6/2025</a:t>
            </a:fld>
            <a:endParaRPr lang="en-US" dirty="0"/>
          </a:p>
        </p:txBody>
      </p:sp>
      <p:sp>
        <p:nvSpPr>
          <p:cNvPr id="5" name="Footer Placeholder 4">
            <a:extLst>
              <a:ext uri="{FF2B5EF4-FFF2-40B4-BE49-F238E27FC236}">
                <a16:creationId xmlns:a16="http://schemas.microsoft.com/office/drawing/2014/main" id="{CCF985A0-7073-6908-7EF4-FCEDEABE7E9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0" i="0">
                <a:solidFill>
                  <a:schemeClr val="tx1">
                    <a:tint val="75000"/>
                  </a:schemeClr>
                </a:solidFill>
                <a:latin typeface="Gotham Rounded Light" pitchFamily="2" charset="0"/>
              </a:defRPr>
            </a:lvl1pPr>
          </a:lstStyle>
          <a:p>
            <a:endParaRPr lang="en-US" dirty="0"/>
          </a:p>
        </p:txBody>
      </p:sp>
      <p:sp>
        <p:nvSpPr>
          <p:cNvPr id="6" name="Slide Number Placeholder 5">
            <a:extLst>
              <a:ext uri="{FF2B5EF4-FFF2-40B4-BE49-F238E27FC236}">
                <a16:creationId xmlns:a16="http://schemas.microsoft.com/office/drawing/2014/main" id="{C59174EA-9735-088B-9C74-9F5C39CD2C6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tx1">
                    <a:tint val="75000"/>
                  </a:schemeClr>
                </a:solidFill>
                <a:latin typeface="Gotham Rounded Light" pitchFamily="2" charset="0"/>
              </a:defRPr>
            </a:lvl1pPr>
          </a:lstStyle>
          <a:p>
            <a:fld id="{01355D0F-1902-D349-92A2-AD675115665E}" type="slidenum">
              <a:rPr lang="en-US" smtClean="0"/>
              <a:pPr/>
              <a:t>‹#›</a:t>
            </a:fld>
            <a:endParaRPr lang="en-US" dirty="0"/>
          </a:p>
        </p:txBody>
      </p:sp>
    </p:spTree>
    <p:extLst>
      <p:ext uri="{BB962C8B-B14F-4D97-AF65-F5344CB8AC3E}">
        <p14:creationId xmlns:p14="http://schemas.microsoft.com/office/powerpoint/2010/main" val="1704100414"/>
      </p:ext>
    </p:extLst>
  </p:cSld>
  <p:clrMap bg1="lt1" tx1="dk1" bg2="lt2" tx2="dk2" accent1="accent1" accent2="accent2" accent3="accent3" accent4="accent4" accent5="accent5" accent6="accent6" hlink="hlink" folHlink="folHlink"/>
  <p:sldLayoutIdLst>
    <p:sldLayoutId id="2147483651" r:id="rId1"/>
    <p:sldLayoutId id="2147483649" r:id="rId2"/>
    <p:sldLayoutId id="2147483652" r:id="rId3"/>
  </p:sldLayoutIdLst>
  <p:txStyles>
    <p:titleStyle>
      <a:lvl1pPr algn="l" defTabSz="914400" rtl="0" eaLnBrk="1" latinLnBrk="0" hangingPunct="1">
        <a:lnSpc>
          <a:spcPct val="90000"/>
        </a:lnSpc>
        <a:spcBef>
          <a:spcPct val="0"/>
        </a:spcBef>
        <a:buNone/>
        <a:defRPr sz="3200" kern="1200" spc="300">
          <a:solidFill>
            <a:schemeClr val="tx1"/>
          </a:solidFill>
          <a:latin typeface="Gotham Rounded Medium" pitchFamily="2" charset="77"/>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Gotham Rounded Book"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Gotham Rounded Book"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Gotham Rounded Book"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otham Rounded Book"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otham Rounded Book"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thecpsu.org.uk/"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englandnetball.atlassian.net/wiki/spaces/EKC/pages/27164756/I+m+a+Netball+Coach" TargetMode="External"/><Relationship Id="rId2" Type="http://schemas.openxmlformats.org/officeDocument/2006/relationships/hyperlink" Target="https://englandnetball.atlassian.net/wiki/spaces/EKC/pages/425721960/I+m+a+Netball+Parent+and+Carrer" TargetMode="External"/><Relationship Id="rId1" Type="http://schemas.openxmlformats.org/officeDocument/2006/relationships/slideLayout" Target="../slideLayouts/slideLayout2.xml"/><Relationship Id="rId6" Type="http://schemas.openxmlformats.org/officeDocument/2006/relationships/hyperlink" Target="https://thecpsu.org.uk/resource-library/best-practice/how-to-improve-parental-involvement-in-your-club-recommendations-for-coaches/" TargetMode="External"/><Relationship Id="rId5" Type="http://schemas.openxmlformats.org/officeDocument/2006/relationships/hyperlink" Target="https://www.ukcoaching.org/resources/topics/podcasts/communicating-with-parents" TargetMode="External"/><Relationship Id="rId4" Type="http://schemas.openxmlformats.org/officeDocument/2006/relationships/hyperlink" Target="https://www.ukcoaching.org/resources/topics/expert-opinions/encouraging-parents-to-be-part-of-the-team"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3917F9-D916-6ED9-BA3F-F0376D8F0916}"/>
              </a:ext>
            </a:extLst>
          </p:cNvPr>
          <p:cNvSpPr>
            <a:spLocks noGrp="1"/>
          </p:cNvSpPr>
          <p:nvPr>
            <p:ph type="ctrTitle"/>
          </p:nvPr>
        </p:nvSpPr>
        <p:spPr/>
        <p:txBody>
          <a:bodyPr>
            <a:normAutofit/>
          </a:bodyPr>
          <a:lstStyle/>
          <a:p>
            <a:pPr algn="ctr"/>
            <a:br>
              <a:rPr lang="en-US" sz="3600" dirty="0">
                <a:latin typeface="+mn-lt"/>
              </a:rPr>
            </a:br>
            <a:r>
              <a:rPr lang="en-US" sz="3600" b="1" dirty="0">
                <a:solidFill>
                  <a:srgbClr val="0070C0"/>
                </a:solidFill>
                <a:latin typeface="+mn-lt"/>
              </a:rPr>
              <a:t>“</a:t>
            </a:r>
            <a:r>
              <a:rPr lang="en-GB" sz="3600" b="1" dirty="0">
                <a:solidFill>
                  <a:srgbClr val="0070C0"/>
                </a:solidFill>
                <a:latin typeface="+mn-lt"/>
                <a:cs typeface="Arial"/>
              </a:rPr>
              <a:t>It’s </a:t>
            </a:r>
            <a:r>
              <a:rPr lang="en-GB" sz="3600" b="1" spc="-5" dirty="0">
                <a:solidFill>
                  <a:srgbClr val="0070C0"/>
                </a:solidFill>
                <a:latin typeface="+mn-lt"/>
                <a:cs typeface="Arial"/>
              </a:rPr>
              <a:t>our Game, not</a:t>
            </a:r>
            <a:r>
              <a:rPr lang="en-GB" sz="3600" b="1" spc="-50" dirty="0">
                <a:solidFill>
                  <a:srgbClr val="0070C0"/>
                </a:solidFill>
                <a:latin typeface="+mn-lt"/>
                <a:cs typeface="Arial"/>
              </a:rPr>
              <a:t> </a:t>
            </a:r>
            <a:r>
              <a:rPr lang="en-GB" sz="3600" b="1" spc="5" dirty="0">
                <a:solidFill>
                  <a:srgbClr val="0070C0"/>
                </a:solidFill>
                <a:latin typeface="+mn-lt"/>
                <a:cs typeface="Arial"/>
              </a:rPr>
              <a:t>Yours”</a:t>
            </a:r>
            <a:endParaRPr lang="en-US" sz="3600" b="1" dirty="0">
              <a:solidFill>
                <a:srgbClr val="0070C0"/>
              </a:solidFill>
              <a:latin typeface="+mn-lt"/>
            </a:endParaRPr>
          </a:p>
        </p:txBody>
      </p:sp>
      <p:sp>
        <p:nvSpPr>
          <p:cNvPr id="3" name="Subtitle 2">
            <a:extLst>
              <a:ext uri="{FF2B5EF4-FFF2-40B4-BE49-F238E27FC236}">
                <a16:creationId xmlns:a16="http://schemas.microsoft.com/office/drawing/2014/main" id="{4CF5DE5E-460D-9397-E681-FEB91B82CEF0}"/>
              </a:ext>
            </a:extLst>
          </p:cNvPr>
          <p:cNvSpPr>
            <a:spLocks noGrp="1"/>
          </p:cNvSpPr>
          <p:nvPr>
            <p:ph type="subTitle" idx="1"/>
          </p:nvPr>
        </p:nvSpPr>
        <p:spPr>
          <a:xfrm>
            <a:off x="2555239" y="4631699"/>
            <a:ext cx="7633789" cy="1258459"/>
          </a:xfrm>
        </p:spPr>
        <p:txBody>
          <a:bodyPr>
            <a:normAutofit fontScale="40000" lnSpcReduction="20000"/>
          </a:bodyPr>
          <a:lstStyle/>
          <a:p>
            <a:r>
              <a:rPr lang="en-GB" sz="9000" b="1" spc="-330" dirty="0">
                <a:solidFill>
                  <a:srgbClr val="0070C0"/>
                </a:solidFill>
                <a:latin typeface="+mn-lt"/>
                <a:cs typeface="Arial Black"/>
              </a:rPr>
              <a:t>Promoting </a:t>
            </a:r>
            <a:r>
              <a:rPr lang="en-GB" sz="9000" b="1" spc="-335">
                <a:solidFill>
                  <a:srgbClr val="0070C0"/>
                </a:solidFill>
                <a:latin typeface="+mn-lt"/>
                <a:cs typeface="Arial Black"/>
              </a:rPr>
              <a:t>positive </a:t>
            </a:r>
            <a:r>
              <a:rPr lang="en-GB" sz="9000" b="1" spc="-330">
                <a:solidFill>
                  <a:srgbClr val="0070C0"/>
                </a:solidFill>
                <a:latin typeface="+mn-lt"/>
                <a:cs typeface="Arial Black"/>
              </a:rPr>
              <a:t>parent/</a:t>
            </a:r>
            <a:r>
              <a:rPr lang="en-GB" sz="9000" b="1" spc="-330" dirty="0">
                <a:solidFill>
                  <a:srgbClr val="0070C0"/>
                </a:solidFill>
                <a:latin typeface="+mn-lt"/>
                <a:cs typeface="Arial Black"/>
              </a:rPr>
              <a:t>spectator</a:t>
            </a:r>
            <a:r>
              <a:rPr lang="en-GB" sz="9000" b="1" spc="195" dirty="0">
                <a:solidFill>
                  <a:srgbClr val="0070C0"/>
                </a:solidFill>
                <a:latin typeface="+mn-lt"/>
                <a:cs typeface="Arial Black"/>
              </a:rPr>
              <a:t> </a:t>
            </a:r>
            <a:r>
              <a:rPr lang="en-GB" sz="9000" b="1" spc="-315" dirty="0">
                <a:solidFill>
                  <a:srgbClr val="0070C0"/>
                </a:solidFill>
                <a:latin typeface="+mn-lt"/>
                <a:cs typeface="Arial Black"/>
              </a:rPr>
              <a:t>behaviour</a:t>
            </a:r>
          </a:p>
          <a:p>
            <a:endParaRPr lang="en-GB" sz="1400" dirty="0">
              <a:latin typeface="Arial"/>
              <a:cs typeface="Arial"/>
            </a:endParaRPr>
          </a:p>
          <a:p>
            <a:r>
              <a:rPr lang="en-GB" sz="2800" dirty="0">
                <a:latin typeface="Arial"/>
                <a:cs typeface="Arial"/>
              </a:rPr>
              <a:t>As </a:t>
            </a:r>
            <a:r>
              <a:rPr lang="en-GB" sz="2800" spc="-5" dirty="0">
                <a:latin typeface="Arial"/>
                <a:cs typeface="Arial"/>
              </a:rPr>
              <a:t>adapted </a:t>
            </a:r>
            <a:r>
              <a:rPr lang="en-GB" sz="2800" dirty="0">
                <a:latin typeface="Arial"/>
                <a:cs typeface="Arial"/>
              </a:rPr>
              <a:t>from the </a:t>
            </a:r>
            <a:r>
              <a:rPr lang="en-GB" sz="2800" spc="-5" dirty="0">
                <a:latin typeface="Arial"/>
                <a:cs typeface="Arial"/>
              </a:rPr>
              <a:t>Child </a:t>
            </a:r>
            <a:r>
              <a:rPr lang="en-GB" sz="2800" dirty="0">
                <a:latin typeface="Arial"/>
                <a:cs typeface="Arial"/>
              </a:rPr>
              <a:t>Protection in Sport </a:t>
            </a:r>
            <a:r>
              <a:rPr lang="en-GB" sz="2800" spc="-5" dirty="0">
                <a:latin typeface="Arial"/>
                <a:cs typeface="Arial"/>
              </a:rPr>
              <a:t>Unit’s guidance. </a:t>
            </a:r>
            <a:r>
              <a:rPr lang="en-GB" sz="2800" dirty="0">
                <a:latin typeface="Arial"/>
                <a:cs typeface="Arial"/>
              </a:rPr>
              <a:t>For more </a:t>
            </a:r>
            <a:r>
              <a:rPr lang="en-GB" sz="2800" spc="-5" dirty="0">
                <a:latin typeface="Arial"/>
                <a:cs typeface="Arial"/>
              </a:rPr>
              <a:t>information </a:t>
            </a:r>
            <a:r>
              <a:rPr lang="en-GB" sz="2800" dirty="0">
                <a:latin typeface="Arial"/>
                <a:cs typeface="Arial"/>
              </a:rPr>
              <a:t>visit</a:t>
            </a:r>
            <a:r>
              <a:rPr lang="en-GB" sz="2800" spc="90" dirty="0">
                <a:latin typeface="Arial"/>
                <a:cs typeface="Arial"/>
              </a:rPr>
              <a:t> </a:t>
            </a:r>
            <a:r>
              <a:rPr lang="en-GB" sz="2800" u="sng" spc="-105" dirty="0">
                <a:solidFill>
                  <a:srgbClr val="0000FF"/>
                </a:solidFill>
                <a:uFill>
                  <a:solidFill>
                    <a:srgbClr val="0000FF"/>
                  </a:solidFill>
                </a:uFill>
                <a:latin typeface="Arial Black"/>
                <a:cs typeface="Arial Black"/>
                <a:hlinkClick r:id="rId3"/>
              </a:rPr>
              <a:t>www.thecpsu.org.uk</a:t>
            </a:r>
            <a:endParaRPr lang="en-GB" sz="2800" dirty="0">
              <a:latin typeface="Arial Black"/>
              <a:cs typeface="Arial Black"/>
            </a:endParaRPr>
          </a:p>
          <a:p>
            <a:endParaRPr lang="en-GB" sz="1400" b="1" dirty="0">
              <a:solidFill>
                <a:srgbClr val="0070C0"/>
              </a:solidFill>
              <a:latin typeface="+mn-lt"/>
              <a:cs typeface="Arial Black"/>
            </a:endParaRPr>
          </a:p>
          <a:p>
            <a:endParaRPr lang="en-US" dirty="0">
              <a:latin typeface="Gotham Rounded Book" pitchFamily="50" charset="0"/>
            </a:endParaRPr>
          </a:p>
        </p:txBody>
      </p:sp>
    </p:spTree>
    <p:extLst>
      <p:ext uri="{BB962C8B-B14F-4D97-AF65-F5344CB8AC3E}">
        <p14:creationId xmlns:p14="http://schemas.microsoft.com/office/powerpoint/2010/main" val="32899254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A43A41-310A-696C-27A9-E20F4CF12F32}"/>
              </a:ext>
            </a:extLst>
          </p:cNvPr>
          <p:cNvSpPr>
            <a:spLocks noGrp="1"/>
          </p:cNvSpPr>
          <p:nvPr>
            <p:ph type="ctrTitle"/>
          </p:nvPr>
        </p:nvSpPr>
        <p:spPr>
          <a:xfrm>
            <a:off x="838199" y="1609522"/>
            <a:ext cx="7201395" cy="612817"/>
          </a:xfrm>
        </p:spPr>
        <p:txBody>
          <a:bodyPr>
            <a:normAutofit/>
          </a:bodyPr>
          <a:lstStyle/>
          <a:p>
            <a:r>
              <a:rPr lang="en-GB" sz="2800" dirty="0"/>
              <a:t>1 - </a:t>
            </a:r>
            <a:r>
              <a:rPr lang="en-GB" sz="2800" spc="-5" dirty="0"/>
              <a:t>Negative Parental/Spectator</a:t>
            </a:r>
            <a:r>
              <a:rPr lang="en-GB" sz="2800" spc="-90" dirty="0"/>
              <a:t> </a:t>
            </a:r>
            <a:r>
              <a:rPr lang="en-GB" sz="2800" spc="-5" dirty="0"/>
              <a:t>Behaviour:</a:t>
            </a:r>
            <a:endParaRPr lang="en-GB" sz="2800" b="1" dirty="0">
              <a:latin typeface="Gotham Rounded Book" pitchFamily="50" charset="0"/>
            </a:endParaRPr>
          </a:p>
        </p:txBody>
      </p:sp>
      <p:sp>
        <p:nvSpPr>
          <p:cNvPr id="3" name="Subtitle 2">
            <a:extLst>
              <a:ext uri="{FF2B5EF4-FFF2-40B4-BE49-F238E27FC236}">
                <a16:creationId xmlns:a16="http://schemas.microsoft.com/office/drawing/2014/main" id="{899E9366-BCAB-8B0E-A934-9CCA6D7C5F02}"/>
              </a:ext>
            </a:extLst>
          </p:cNvPr>
          <p:cNvSpPr>
            <a:spLocks noGrp="1"/>
          </p:cNvSpPr>
          <p:nvPr>
            <p:ph type="subTitle" idx="1"/>
          </p:nvPr>
        </p:nvSpPr>
        <p:spPr>
          <a:xfrm>
            <a:off x="605642" y="2287855"/>
            <a:ext cx="8205849" cy="3780435"/>
          </a:xfrm>
        </p:spPr>
        <p:txBody>
          <a:bodyPr>
            <a:normAutofit/>
          </a:bodyPr>
          <a:lstStyle/>
          <a:p>
            <a:pPr marL="12700">
              <a:lnSpc>
                <a:spcPct val="100000"/>
              </a:lnSpc>
              <a:spcBef>
                <a:spcPts val="675"/>
              </a:spcBef>
            </a:pPr>
            <a:r>
              <a:rPr lang="en-GB" sz="2400" b="1" i="1" dirty="0">
                <a:solidFill>
                  <a:schemeClr val="accent1"/>
                </a:solidFill>
                <a:latin typeface="Arial"/>
                <a:cs typeface="Arial"/>
              </a:rPr>
              <a:t>Abusive</a:t>
            </a:r>
            <a:r>
              <a:rPr lang="en-GB" sz="2400" b="1" i="1" spc="15" dirty="0">
                <a:solidFill>
                  <a:schemeClr val="accent1"/>
                </a:solidFill>
                <a:latin typeface="Arial"/>
                <a:cs typeface="Arial"/>
              </a:rPr>
              <a:t> </a:t>
            </a:r>
            <a:r>
              <a:rPr lang="en-GB" sz="2400" b="1" i="1" spc="-5" dirty="0">
                <a:solidFill>
                  <a:schemeClr val="accent1"/>
                </a:solidFill>
                <a:latin typeface="Arial"/>
                <a:cs typeface="Arial"/>
              </a:rPr>
              <a:t>parents</a:t>
            </a:r>
            <a:endParaRPr lang="en-GB" sz="2400" b="1" dirty="0">
              <a:solidFill>
                <a:schemeClr val="accent1"/>
              </a:solidFill>
              <a:latin typeface="Arial"/>
              <a:cs typeface="Arial"/>
            </a:endParaRPr>
          </a:p>
          <a:p>
            <a:pPr marL="469900" marR="71120" indent="-457834">
              <a:lnSpc>
                <a:spcPct val="100000"/>
              </a:lnSpc>
              <a:spcBef>
                <a:spcPts val="575"/>
              </a:spcBef>
              <a:buClr>
                <a:srgbClr val="36A9E0"/>
              </a:buClr>
              <a:buFont typeface="Wingdings"/>
              <a:buChar char=""/>
              <a:tabLst>
                <a:tab pos="469900" algn="l"/>
                <a:tab pos="470534" algn="l"/>
              </a:tabLst>
            </a:pPr>
            <a:r>
              <a:rPr lang="en-GB" sz="2400" b="1" spc="-5" dirty="0">
                <a:solidFill>
                  <a:schemeClr val="accent1"/>
                </a:solidFill>
                <a:latin typeface="Arial"/>
                <a:cs typeface="Arial"/>
              </a:rPr>
              <a:t>verbal aggression </a:t>
            </a:r>
            <a:r>
              <a:rPr lang="en-GB" sz="2400" b="1" dirty="0">
                <a:solidFill>
                  <a:schemeClr val="accent1"/>
                </a:solidFill>
                <a:latin typeface="Arial"/>
                <a:cs typeface="Arial"/>
              </a:rPr>
              <a:t>towards </a:t>
            </a:r>
            <a:r>
              <a:rPr lang="en-GB" sz="2400" b="1" spc="-5" dirty="0">
                <a:solidFill>
                  <a:schemeClr val="accent1"/>
                </a:solidFill>
                <a:latin typeface="Arial"/>
                <a:cs typeface="Arial"/>
              </a:rPr>
              <a:t>own child, officials, other  </a:t>
            </a:r>
            <a:r>
              <a:rPr lang="en-GB" sz="2400" b="1" dirty="0">
                <a:solidFill>
                  <a:schemeClr val="accent1"/>
                </a:solidFill>
                <a:latin typeface="Arial"/>
                <a:cs typeface="Arial"/>
              </a:rPr>
              <a:t>young</a:t>
            </a:r>
            <a:r>
              <a:rPr lang="en-GB" sz="2400" b="1" spc="10" dirty="0">
                <a:solidFill>
                  <a:schemeClr val="accent1"/>
                </a:solidFill>
                <a:latin typeface="Arial"/>
                <a:cs typeface="Arial"/>
              </a:rPr>
              <a:t> </a:t>
            </a:r>
            <a:r>
              <a:rPr lang="en-GB" sz="2400" b="1" spc="-5" dirty="0">
                <a:solidFill>
                  <a:schemeClr val="accent1"/>
                </a:solidFill>
                <a:latin typeface="Arial"/>
                <a:cs typeface="Arial"/>
              </a:rPr>
              <a:t>people/supporters/coaches</a:t>
            </a:r>
            <a:endParaRPr lang="en-GB" sz="2400" b="1" dirty="0">
              <a:solidFill>
                <a:schemeClr val="accent1"/>
              </a:solidFill>
              <a:latin typeface="Arial"/>
              <a:cs typeface="Arial"/>
            </a:endParaRPr>
          </a:p>
          <a:p>
            <a:pPr marL="469900" indent="-457834">
              <a:lnSpc>
                <a:spcPct val="100000"/>
              </a:lnSpc>
              <a:spcBef>
                <a:spcPts val="580"/>
              </a:spcBef>
              <a:buClr>
                <a:srgbClr val="36A9E0"/>
              </a:buClr>
              <a:buFont typeface="Wingdings"/>
              <a:buChar char=""/>
              <a:tabLst>
                <a:tab pos="469900" algn="l"/>
                <a:tab pos="470534" algn="l"/>
              </a:tabLst>
            </a:pPr>
            <a:r>
              <a:rPr lang="en-GB" sz="2400" b="1" spc="-5" dirty="0">
                <a:solidFill>
                  <a:schemeClr val="accent1"/>
                </a:solidFill>
                <a:latin typeface="Arial"/>
                <a:cs typeface="Arial"/>
              </a:rPr>
              <a:t>teasing/mocking of </a:t>
            </a:r>
            <a:r>
              <a:rPr lang="en-GB" sz="2400" b="1" dirty="0">
                <a:solidFill>
                  <a:schemeClr val="accent1"/>
                </a:solidFill>
                <a:latin typeface="Arial"/>
                <a:cs typeface="Arial"/>
              </a:rPr>
              <a:t>young</a:t>
            </a:r>
            <a:r>
              <a:rPr lang="en-GB" sz="2400" b="1" spc="30" dirty="0">
                <a:solidFill>
                  <a:schemeClr val="accent1"/>
                </a:solidFill>
                <a:latin typeface="Arial"/>
                <a:cs typeface="Arial"/>
              </a:rPr>
              <a:t> </a:t>
            </a:r>
            <a:r>
              <a:rPr lang="en-GB" sz="2400" b="1" spc="-5" dirty="0">
                <a:solidFill>
                  <a:schemeClr val="accent1"/>
                </a:solidFill>
                <a:latin typeface="Arial"/>
                <a:cs typeface="Arial"/>
              </a:rPr>
              <a:t>people</a:t>
            </a:r>
            <a:endParaRPr lang="en-GB" sz="2400" b="1" dirty="0">
              <a:solidFill>
                <a:schemeClr val="accent1"/>
              </a:solidFill>
              <a:latin typeface="Arial"/>
              <a:cs typeface="Arial"/>
            </a:endParaRPr>
          </a:p>
          <a:p>
            <a:pPr marL="469900" marR="534035" indent="-457834">
              <a:lnSpc>
                <a:spcPct val="100000"/>
              </a:lnSpc>
              <a:spcBef>
                <a:spcPts val="575"/>
              </a:spcBef>
              <a:buClr>
                <a:srgbClr val="36A9E0"/>
              </a:buClr>
              <a:buFont typeface="Wingdings"/>
              <a:buChar char=""/>
              <a:tabLst>
                <a:tab pos="469900" algn="l"/>
                <a:tab pos="470534" algn="l"/>
              </a:tabLst>
            </a:pPr>
            <a:r>
              <a:rPr lang="en-GB" sz="2400" b="1" spc="-5" dirty="0">
                <a:solidFill>
                  <a:schemeClr val="accent1"/>
                </a:solidFill>
                <a:latin typeface="Arial"/>
                <a:cs typeface="Arial"/>
              </a:rPr>
              <a:t>threats and fights with other adults and/or </a:t>
            </a:r>
            <a:r>
              <a:rPr lang="en-GB" sz="2400" b="1" dirty="0">
                <a:solidFill>
                  <a:schemeClr val="accent1"/>
                </a:solidFill>
                <a:latin typeface="Arial"/>
                <a:cs typeface="Arial"/>
              </a:rPr>
              <a:t>young  </a:t>
            </a:r>
            <a:r>
              <a:rPr lang="en-GB" sz="2400" b="1" spc="-5" dirty="0">
                <a:solidFill>
                  <a:schemeClr val="accent1"/>
                </a:solidFill>
                <a:latin typeface="Arial"/>
                <a:cs typeface="Arial"/>
              </a:rPr>
              <a:t>people</a:t>
            </a:r>
            <a:endParaRPr lang="en-GB" sz="2400" b="1" dirty="0">
              <a:solidFill>
                <a:schemeClr val="accent1"/>
              </a:solidFill>
              <a:latin typeface="Arial"/>
              <a:cs typeface="Arial"/>
            </a:endParaRPr>
          </a:p>
          <a:p>
            <a:pPr marL="469900" indent="-457834">
              <a:lnSpc>
                <a:spcPct val="100000"/>
              </a:lnSpc>
              <a:spcBef>
                <a:spcPts val="580"/>
              </a:spcBef>
              <a:buClr>
                <a:srgbClr val="36A9E0"/>
              </a:buClr>
              <a:buFont typeface="Wingdings"/>
              <a:buChar char=""/>
              <a:tabLst>
                <a:tab pos="469900" algn="l"/>
                <a:tab pos="470534" algn="l"/>
              </a:tabLst>
            </a:pPr>
            <a:r>
              <a:rPr lang="en-GB" sz="2400" b="1" spc="-5" dirty="0">
                <a:solidFill>
                  <a:schemeClr val="accent1"/>
                </a:solidFill>
                <a:latin typeface="Arial"/>
                <a:cs typeface="Arial"/>
              </a:rPr>
              <a:t>intimidation of officials </a:t>
            </a:r>
            <a:r>
              <a:rPr lang="en-GB" sz="2400" b="1" dirty="0">
                <a:solidFill>
                  <a:schemeClr val="accent1"/>
                </a:solidFill>
                <a:latin typeface="Arial"/>
                <a:cs typeface="Arial"/>
              </a:rPr>
              <a:t>– </a:t>
            </a:r>
            <a:r>
              <a:rPr lang="en-GB" sz="2400" b="1" spc="-5" dirty="0">
                <a:solidFill>
                  <a:schemeClr val="accent1"/>
                </a:solidFill>
                <a:latin typeface="Arial"/>
                <a:cs typeface="Arial"/>
              </a:rPr>
              <a:t>including </a:t>
            </a:r>
            <a:r>
              <a:rPr lang="en-GB" sz="2400" b="1" dirty="0">
                <a:solidFill>
                  <a:schemeClr val="accent1"/>
                </a:solidFill>
                <a:latin typeface="Arial"/>
                <a:cs typeface="Arial"/>
              </a:rPr>
              <a:t>young</a:t>
            </a:r>
            <a:r>
              <a:rPr lang="en-GB" sz="2400" b="1" spc="65" dirty="0">
                <a:solidFill>
                  <a:schemeClr val="accent1"/>
                </a:solidFill>
                <a:latin typeface="Arial"/>
                <a:cs typeface="Arial"/>
              </a:rPr>
              <a:t> </a:t>
            </a:r>
            <a:r>
              <a:rPr lang="en-GB" sz="2400" b="1" spc="-5" dirty="0">
                <a:solidFill>
                  <a:schemeClr val="accent1"/>
                </a:solidFill>
                <a:latin typeface="Arial"/>
                <a:cs typeface="Arial"/>
              </a:rPr>
              <a:t>officials</a:t>
            </a:r>
            <a:endParaRPr lang="en-GB" sz="2400" b="1" dirty="0">
              <a:solidFill>
                <a:schemeClr val="accent1"/>
              </a:solidFill>
              <a:latin typeface="Arial"/>
              <a:cs typeface="Arial"/>
            </a:endParaRPr>
          </a:p>
          <a:p>
            <a:pPr marL="469900" marR="5080" indent="-457834">
              <a:lnSpc>
                <a:spcPct val="100000"/>
              </a:lnSpc>
              <a:spcBef>
                <a:spcPts val="575"/>
              </a:spcBef>
              <a:buClr>
                <a:srgbClr val="36A9E0"/>
              </a:buClr>
              <a:buFont typeface="Wingdings"/>
              <a:buChar char=""/>
              <a:tabLst>
                <a:tab pos="469900" algn="l"/>
                <a:tab pos="470534" algn="l"/>
              </a:tabLst>
            </a:pPr>
            <a:r>
              <a:rPr lang="en-GB" sz="2400" b="1" dirty="0">
                <a:solidFill>
                  <a:schemeClr val="accent1"/>
                </a:solidFill>
                <a:latin typeface="Arial"/>
                <a:cs typeface="Arial"/>
              </a:rPr>
              <a:t>some </a:t>
            </a:r>
            <a:r>
              <a:rPr lang="en-GB" sz="2400" b="1" spc="-5" dirty="0">
                <a:solidFill>
                  <a:schemeClr val="accent1"/>
                </a:solidFill>
                <a:latin typeface="Arial"/>
                <a:cs typeface="Arial"/>
              </a:rPr>
              <a:t>behaviours constitute criminal offences and/or  child</a:t>
            </a:r>
            <a:r>
              <a:rPr lang="en-GB" sz="2400" b="1" spc="20" dirty="0">
                <a:solidFill>
                  <a:schemeClr val="accent1"/>
                </a:solidFill>
                <a:latin typeface="Arial"/>
                <a:cs typeface="Arial"/>
              </a:rPr>
              <a:t> </a:t>
            </a:r>
            <a:r>
              <a:rPr lang="en-GB" sz="2400" b="1" spc="-5" dirty="0">
                <a:solidFill>
                  <a:schemeClr val="accent1"/>
                </a:solidFill>
                <a:latin typeface="Arial"/>
                <a:cs typeface="Arial"/>
              </a:rPr>
              <a:t>abuse</a:t>
            </a:r>
            <a:endParaRPr lang="en-GB" sz="2400" b="1" dirty="0">
              <a:solidFill>
                <a:schemeClr val="accent1"/>
              </a:solidFill>
              <a:latin typeface="Arial"/>
              <a:cs typeface="Arial"/>
            </a:endParaRPr>
          </a:p>
          <a:p>
            <a:endParaRPr lang="en-GB" dirty="0"/>
          </a:p>
        </p:txBody>
      </p:sp>
    </p:spTree>
    <p:extLst>
      <p:ext uri="{BB962C8B-B14F-4D97-AF65-F5344CB8AC3E}">
        <p14:creationId xmlns:p14="http://schemas.microsoft.com/office/powerpoint/2010/main" val="21733311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D75133-7AB8-32D6-BF95-8C36C6C30F7E}"/>
              </a:ext>
            </a:extLst>
          </p:cNvPr>
          <p:cNvSpPr txBox="1">
            <a:spLocks/>
          </p:cNvSpPr>
          <p:nvPr/>
        </p:nvSpPr>
        <p:spPr>
          <a:xfrm>
            <a:off x="838199" y="1609522"/>
            <a:ext cx="7201395" cy="612817"/>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3200" kern="1200" spc="300">
                <a:solidFill>
                  <a:schemeClr val="tx1"/>
                </a:solidFill>
                <a:latin typeface="Gotham Rounded Medium" pitchFamily="2" charset="77"/>
                <a:ea typeface="+mj-ea"/>
                <a:cs typeface="+mj-cs"/>
              </a:defRPr>
            </a:lvl1pPr>
          </a:lstStyle>
          <a:p>
            <a:r>
              <a:rPr lang="en-GB" sz="2800" dirty="0"/>
              <a:t>2 - </a:t>
            </a:r>
            <a:r>
              <a:rPr lang="en-GB" sz="2800" spc="-5" dirty="0"/>
              <a:t>Negative Parental/Spectator</a:t>
            </a:r>
            <a:r>
              <a:rPr lang="en-GB" sz="2800" spc="-90" dirty="0"/>
              <a:t> </a:t>
            </a:r>
            <a:r>
              <a:rPr lang="en-GB" sz="2800" spc="-5" dirty="0"/>
              <a:t>Behaviour:</a:t>
            </a:r>
            <a:endParaRPr lang="en-GB" sz="2800" b="1" dirty="0">
              <a:latin typeface="Gotham Rounded Book" pitchFamily="50" charset="0"/>
            </a:endParaRPr>
          </a:p>
        </p:txBody>
      </p:sp>
      <p:sp>
        <p:nvSpPr>
          <p:cNvPr id="6" name="object 3">
            <a:extLst>
              <a:ext uri="{FF2B5EF4-FFF2-40B4-BE49-F238E27FC236}">
                <a16:creationId xmlns:a16="http://schemas.microsoft.com/office/drawing/2014/main" id="{0DD99A66-C6AE-E006-4504-3C243A4E5507}"/>
              </a:ext>
            </a:extLst>
          </p:cNvPr>
          <p:cNvSpPr txBox="1"/>
          <p:nvPr/>
        </p:nvSpPr>
        <p:spPr>
          <a:xfrm>
            <a:off x="1069644" y="2125683"/>
            <a:ext cx="6969950" cy="3795270"/>
          </a:xfrm>
          <a:prstGeom prst="rect">
            <a:avLst/>
          </a:prstGeom>
        </p:spPr>
        <p:txBody>
          <a:bodyPr vert="horz" wrap="square" lIns="0" tIns="85725" rIns="0" bIns="0" rtlCol="0">
            <a:spAutoFit/>
          </a:bodyPr>
          <a:lstStyle/>
          <a:p>
            <a:pPr marL="12065">
              <a:lnSpc>
                <a:spcPct val="100000"/>
              </a:lnSpc>
              <a:spcBef>
                <a:spcPts val="575"/>
              </a:spcBef>
              <a:buClr>
                <a:srgbClr val="36A9E0"/>
              </a:buClr>
              <a:tabLst>
                <a:tab pos="469265" algn="l"/>
                <a:tab pos="469900" algn="l"/>
              </a:tabLst>
            </a:pPr>
            <a:r>
              <a:rPr lang="en-GB" sz="2400" b="1" i="1" dirty="0">
                <a:solidFill>
                  <a:schemeClr val="accent1"/>
                </a:solidFill>
                <a:latin typeface="Arial"/>
                <a:cs typeface="Arial"/>
              </a:rPr>
              <a:t>Challenging parents</a:t>
            </a:r>
          </a:p>
          <a:p>
            <a:pPr marL="469265" indent="-457200">
              <a:lnSpc>
                <a:spcPct val="100000"/>
              </a:lnSpc>
              <a:spcBef>
                <a:spcPts val="575"/>
              </a:spcBef>
              <a:buClr>
                <a:srgbClr val="36A9E0"/>
              </a:buClr>
              <a:buFont typeface="Wingdings"/>
              <a:buChar char=""/>
              <a:tabLst>
                <a:tab pos="469265" algn="l"/>
                <a:tab pos="469900" algn="l"/>
              </a:tabLst>
            </a:pPr>
            <a:r>
              <a:rPr sz="2400" b="1" dirty="0">
                <a:solidFill>
                  <a:schemeClr val="accent1"/>
                </a:solidFill>
                <a:latin typeface="Arial"/>
                <a:cs typeface="Arial"/>
              </a:rPr>
              <a:t>contradict coaches’</a:t>
            </a:r>
            <a:r>
              <a:rPr sz="2400" b="1" spc="5" dirty="0">
                <a:solidFill>
                  <a:schemeClr val="accent1"/>
                </a:solidFill>
                <a:latin typeface="Arial"/>
                <a:cs typeface="Arial"/>
              </a:rPr>
              <a:t> </a:t>
            </a:r>
            <a:r>
              <a:rPr sz="2400" b="1" spc="-5" dirty="0">
                <a:solidFill>
                  <a:schemeClr val="accent1"/>
                </a:solidFill>
                <a:latin typeface="Arial"/>
                <a:cs typeface="Arial"/>
              </a:rPr>
              <a:t>advice/instructions</a:t>
            </a:r>
            <a:endParaRPr sz="2400" b="1" dirty="0">
              <a:solidFill>
                <a:schemeClr val="accent1"/>
              </a:solidFill>
              <a:latin typeface="Arial"/>
              <a:cs typeface="Arial"/>
            </a:endParaRPr>
          </a:p>
          <a:p>
            <a:pPr marL="469265" indent="-457200">
              <a:lnSpc>
                <a:spcPct val="100000"/>
              </a:lnSpc>
              <a:spcBef>
                <a:spcPts val="580"/>
              </a:spcBef>
              <a:buClr>
                <a:srgbClr val="36A9E0"/>
              </a:buClr>
              <a:buFont typeface="Wingdings"/>
              <a:buChar char=""/>
              <a:tabLst>
                <a:tab pos="469265" algn="l"/>
                <a:tab pos="469900" algn="l"/>
              </a:tabLst>
            </a:pPr>
            <a:r>
              <a:rPr sz="2400" b="1" spc="-5" dirty="0">
                <a:solidFill>
                  <a:schemeClr val="accent1"/>
                </a:solidFill>
                <a:latin typeface="Arial"/>
                <a:cs typeface="Arial"/>
              </a:rPr>
              <a:t>constant criticism of own child or other</a:t>
            </a:r>
            <a:r>
              <a:rPr sz="2400" b="1" spc="55" dirty="0">
                <a:solidFill>
                  <a:schemeClr val="accent1"/>
                </a:solidFill>
                <a:latin typeface="Arial"/>
                <a:cs typeface="Arial"/>
              </a:rPr>
              <a:t> </a:t>
            </a:r>
            <a:r>
              <a:rPr sz="2400" b="1" spc="-5" dirty="0">
                <a:solidFill>
                  <a:schemeClr val="accent1"/>
                </a:solidFill>
                <a:latin typeface="Arial"/>
                <a:cs typeface="Arial"/>
              </a:rPr>
              <a:t>young</a:t>
            </a:r>
            <a:endParaRPr sz="2400" b="1" dirty="0">
              <a:solidFill>
                <a:schemeClr val="accent1"/>
              </a:solidFill>
              <a:latin typeface="Arial"/>
              <a:cs typeface="Arial"/>
            </a:endParaRPr>
          </a:p>
          <a:p>
            <a:pPr marL="469265">
              <a:lnSpc>
                <a:spcPct val="100000"/>
              </a:lnSpc>
            </a:pPr>
            <a:r>
              <a:rPr sz="2400" b="1" spc="-10" dirty="0">
                <a:solidFill>
                  <a:schemeClr val="accent1"/>
                </a:solidFill>
                <a:latin typeface="Arial"/>
                <a:cs typeface="Arial"/>
              </a:rPr>
              <a:t>people</a:t>
            </a:r>
            <a:endParaRPr sz="2400" b="1" dirty="0">
              <a:solidFill>
                <a:schemeClr val="accent1"/>
              </a:solidFill>
              <a:latin typeface="Arial"/>
              <a:cs typeface="Arial"/>
            </a:endParaRPr>
          </a:p>
          <a:p>
            <a:pPr marL="469265" indent="-457200">
              <a:lnSpc>
                <a:spcPct val="100000"/>
              </a:lnSpc>
              <a:spcBef>
                <a:spcPts val="575"/>
              </a:spcBef>
              <a:buClr>
                <a:srgbClr val="36A9E0"/>
              </a:buClr>
              <a:buFont typeface="Wingdings"/>
              <a:buChar char=""/>
              <a:tabLst>
                <a:tab pos="469265" algn="l"/>
                <a:tab pos="469900" algn="l"/>
              </a:tabLst>
            </a:pPr>
            <a:r>
              <a:rPr sz="2400" b="1" spc="-5" dirty="0">
                <a:solidFill>
                  <a:schemeClr val="accent1"/>
                </a:solidFill>
                <a:latin typeface="Arial"/>
                <a:cs typeface="Arial"/>
              </a:rPr>
              <a:t>‘Win at all </a:t>
            </a:r>
            <a:r>
              <a:rPr sz="2400" b="1" dirty="0">
                <a:solidFill>
                  <a:schemeClr val="accent1"/>
                </a:solidFill>
                <a:latin typeface="Arial"/>
                <a:cs typeface="Arial"/>
              </a:rPr>
              <a:t>costs’ </a:t>
            </a:r>
            <a:r>
              <a:rPr sz="2400" b="1" spc="-5" dirty="0">
                <a:solidFill>
                  <a:schemeClr val="accent1"/>
                </a:solidFill>
                <a:latin typeface="Arial"/>
                <a:cs typeface="Arial"/>
              </a:rPr>
              <a:t>mentality</a:t>
            </a:r>
            <a:endParaRPr sz="2400" b="1" dirty="0">
              <a:solidFill>
                <a:schemeClr val="accent1"/>
              </a:solidFill>
              <a:latin typeface="Arial"/>
              <a:cs typeface="Arial"/>
            </a:endParaRPr>
          </a:p>
          <a:p>
            <a:pPr marL="469265" indent="-457200">
              <a:lnSpc>
                <a:spcPct val="100000"/>
              </a:lnSpc>
              <a:spcBef>
                <a:spcPts val="580"/>
              </a:spcBef>
              <a:buClr>
                <a:srgbClr val="36A9E0"/>
              </a:buClr>
              <a:buFont typeface="Wingdings"/>
              <a:buChar char=""/>
              <a:tabLst>
                <a:tab pos="469265" algn="l"/>
                <a:tab pos="469900" algn="l"/>
              </a:tabLst>
            </a:pPr>
            <a:r>
              <a:rPr sz="2400" b="1" spc="-5" dirty="0">
                <a:solidFill>
                  <a:schemeClr val="accent1"/>
                </a:solidFill>
                <a:latin typeface="Arial"/>
                <a:cs typeface="Arial"/>
              </a:rPr>
              <a:t>encourage</a:t>
            </a:r>
            <a:r>
              <a:rPr sz="2400" b="1" spc="15" dirty="0">
                <a:solidFill>
                  <a:schemeClr val="accent1"/>
                </a:solidFill>
                <a:latin typeface="Arial"/>
                <a:cs typeface="Arial"/>
              </a:rPr>
              <a:t> </a:t>
            </a:r>
            <a:r>
              <a:rPr sz="2400" b="1" spc="-5" dirty="0">
                <a:solidFill>
                  <a:schemeClr val="accent1"/>
                </a:solidFill>
                <a:latin typeface="Arial"/>
                <a:cs typeface="Arial"/>
              </a:rPr>
              <a:t>rule-breaking</a:t>
            </a:r>
            <a:endParaRPr sz="2400" b="1" dirty="0">
              <a:solidFill>
                <a:schemeClr val="accent1"/>
              </a:solidFill>
              <a:latin typeface="Arial"/>
              <a:cs typeface="Arial"/>
            </a:endParaRPr>
          </a:p>
          <a:p>
            <a:pPr marL="469265" marR="5080" indent="-457200">
              <a:lnSpc>
                <a:spcPct val="100000"/>
              </a:lnSpc>
              <a:spcBef>
                <a:spcPts val="575"/>
              </a:spcBef>
              <a:buClr>
                <a:srgbClr val="36A9E0"/>
              </a:buClr>
              <a:buFont typeface="Wingdings"/>
              <a:buChar char=""/>
              <a:tabLst>
                <a:tab pos="469265" algn="l"/>
                <a:tab pos="469900" algn="l"/>
              </a:tabLst>
            </a:pPr>
            <a:r>
              <a:rPr sz="2400" b="1" spc="-5" dirty="0">
                <a:solidFill>
                  <a:schemeClr val="accent1"/>
                </a:solidFill>
                <a:latin typeface="Arial"/>
                <a:cs typeface="Arial"/>
              </a:rPr>
              <a:t>challenge club </a:t>
            </a:r>
            <a:r>
              <a:rPr sz="2400" b="1" dirty="0">
                <a:solidFill>
                  <a:schemeClr val="accent1"/>
                </a:solidFill>
                <a:latin typeface="Arial"/>
                <a:cs typeface="Arial"/>
              </a:rPr>
              <a:t>re </a:t>
            </a:r>
            <a:r>
              <a:rPr sz="2400" b="1" spc="-5" dirty="0">
                <a:solidFill>
                  <a:schemeClr val="accent1"/>
                </a:solidFill>
                <a:latin typeface="Arial"/>
                <a:cs typeface="Arial"/>
              </a:rPr>
              <a:t>selection, training, sanctions  or</a:t>
            </a:r>
            <a:r>
              <a:rPr sz="2400" b="1" spc="-10" dirty="0">
                <a:solidFill>
                  <a:schemeClr val="accent1"/>
                </a:solidFill>
                <a:latin typeface="Arial"/>
                <a:cs typeface="Arial"/>
              </a:rPr>
              <a:t> </a:t>
            </a:r>
            <a:r>
              <a:rPr sz="2400" b="1" spc="-5" dirty="0">
                <a:solidFill>
                  <a:schemeClr val="accent1"/>
                </a:solidFill>
                <a:latin typeface="Arial"/>
                <a:cs typeface="Arial"/>
              </a:rPr>
              <a:t>ethos</a:t>
            </a:r>
            <a:endParaRPr sz="2400" b="1" dirty="0">
              <a:solidFill>
                <a:schemeClr val="accent1"/>
              </a:solidFill>
              <a:latin typeface="Arial"/>
              <a:cs typeface="Arial"/>
            </a:endParaRPr>
          </a:p>
        </p:txBody>
      </p:sp>
    </p:spTree>
    <p:extLst>
      <p:ext uri="{BB962C8B-B14F-4D97-AF65-F5344CB8AC3E}">
        <p14:creationId xmlns:p14="http://schemas.microsoft.com/office/powerpoint/2010/main" val="42632148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2">
            <a:extLst>
              <a:ext uri="{FF2B5EF4-FFF2-40B4-BE49-F238E27FC236}">
                <a16:creationId xmlns:a16="http://schemas.microsoft.com/office/drawing/2014/main" id="{BB5F430B-9671-0CA7-1583-F0A5FAC8B196}"/>
              </a:ext>
            </a:extLst>
          </p:cNvPr>
          <p:cNvSpPr txBox="1">
            <a:spLocks noGrp="1"/>
          </p:cNvSpPr>
          <p:nvPr>
            <p:ph type="ctrTitle"/>
          </p:nvPr>
        </p:nvSpPr>
        <p:spPr>
          <a:xfrm>
            <a:off x="838200" y="2060575"/>
            <a:ext cx="6085114" cy="2200602"/>
          </a:xfrm>
          <a:prstGeom prst="rect">
            <a:avLst/>
          </a:prstGeom>
        </p:spPr>
        <p:txBody>
          <a:bodyPr vert="horz" wrap="square" lIns="0" tIns="121920" rIns="0" bIns="0" rtlCol="0">
            <a:spAutoFit/>
          </a:bodyPr>
          <a:lstStyle/>
          <a:p>
            <a:pPr algn="ctr">
              <a:lnSpc>
                <a:spcPct val="100000"/>
              </a:lnSpc>
              <a:spcBef>
                <a:spcPts val="960"/>
              </a:spcBef>
            </a:pPr>
            <a:r>
              <a:rPr sz="4000" b="1" dirty="0">
                <a:solidFill>
                  <a:schemeClr val="accent1"/>
                </a:solidFill>
                <a:latin typeface="Arial"/>
                <a:cs typeface="Arial"/>
              </a:rPr>
              <a:t>“Winning </a:t>
            </a:r>
            <a:r>
              <a:rPr sz="4000" b="1" spc="-5" dirty="0">
                <a:solidFill>
                  <a:schemeClr val="accent1"/>
                </a:solidFill>
                <a:latin typeface="Arial"/>
                <a:cs typeface="Arial"/>
              </a:rPr>
              <a:t>at all </a:t>
            </a:r>
            <a:r>
              <a:rPr sz="4000" b="1" dirty="0">
                <a:solidFill>
                  <a:schemeClr val="accent1"/>
                </a:solidFill>
                <a:latin typeface="Arial"/>
                <a:cs typeface="Arial"/>
              </a:rPr>
              <a:t>costs</a:t>
            </a:r>
            <a:r>
              <a:rPr lang="en-GB" sz="4000" b="1" spc="-105" dirty="0">
                <a:solidFill>
                  <a:schemeClr val="accent1"/>
                </a:solidFill>
                <a:latin typeface="Arial"/>
                <a:cs typeface="Arial"/>
              </a:rPr>
              <a:t>. </a:t>
            </a:r>
            <a:endParaRPr sz="4000" b="1" dirty="0">
              <a:solidFill>
                <a:schemeClr val="accent1"/>
              </a:solidFill>
              <a:latin typeface="Arial"/>
              <a:cs typeface="Arial"/>
            </a:endParaRPr>
          </a:p>
          <a:p>
            <a:pPr algn="ctr">
              <a:lnSpc>
                <a:spcPct val="100000"/>
              </a:lnSpc>
              <a:spcBef>
                <a:spcPts val="870"/>
              </a:spcBef>
            </a:pPr>
            <a:r>
              <a:rPr lang="en-GB" sz="4000" b="1" spc="-5" dirty="0">
                <a:solidFill>
                  <a:schemeClr val="accent1"/>
                </a:solidFill>
                <a:latin typeface="Arial"/>
                <a:cs typeface="Arial"/>
              </a:rPr>
              <a:t>I</a:t>
            </a:r>
            <a:r>
              <a:rPr sz="4000" b="1" spc="-5" dirty="0">
                <a:solidFill>
                  <a:schemeClr val="accent1"/>
                </a:solidFill>
                <a:latin typeface="Arial"/>
                <a:cs typeface="Arial"/>
              </a:rPr>
              <a:t>s </a:t>
            </a:r>
            <a:r>
              <a:rPr sz="4000" b="1" dirty="0">
                <a:solidFill>
                  <a:schemeClr val="accent1"/>
                </a:solidFill>
                <a:latin typeface="Arial"/>
                <a:cs typeface="Arial"/>
              </a:rPr>
              <a:t>that </a:t>
            </a:r>
            <a:r>
              <a:rPr sz="4000" b="1" spc="-5" dirty="0">
                <a:solidFill>
                  <a:schemeClr val="accent1"/>
                </a:solidFill>
                <a:latin typeface="Arial"/>
                <a:cs typeface="Arial"/>
              </a:rPr>
              <a:t>our </a:t>
            </a:r>
            <a:r>
              <a:rPr sz="4000" b="1" dirty="0">
                <a:solidFill>
                  <a:schemeClr val="accent1"/>
                </a:solidFill>
                <a:latin typeface="Arial"/>
                <a:cs typeface="Arial"/>
              </a:rPr>
              <a:t>dream</a:t>
            </a:r>
            <a:r>
              <a:rPr sz="4000" b="1" spc="-80" dirty="0">
                <a:solidFill>
                  <a:schemeClr val="accent1"/>
                </a:solidFill>
                <a:latin typeface="Arial"/>
                <a:cs typeface="Arial"/>
              </a:rPr>
              <a:t> </a:t>
            </a:r>
            <a:r>
              <a:rPr sz="4000" b="1" dirty="0">
                <a:solidFill>
                  <a:schemeClr val="accent1"/>
                </a:solidFill>
                <a:latin typeface="Arial"/>
                <a:cs typeface="Arial"/>
              </a:rPr>
              <a:t>–</a:t>
            </a:r>
          </a:p>
          <a:p>
            <a:pPr marL="1270" algn="ctr">
              <a:lnSpc>
                <a:spcPct val="100000"/>
              </a:lnSpc>
              <a:spcBef>
                <a:spcPts val="860"/>
              </a:spcBef>
            </a:pPr>
            <a:r>
              <a:rPr sz="4000" b="1" spc="-5" dirty="0">
                <a:solidFill>
                  <a:schemeClr val="accent1"/>
                </a:solidFill>
                <a:latin typeface="Arial"/>
                <a:cs typeface="Arial"/>
              </a:rPr>
              <a:t>or</a:t>
            </a:r>
            <a:r>
              <a:rPr sz="4000" b="1" spc="-15" dirty="0">
                <a:solidFill>
                  <a:schemeClr val="accent1"/>
                </a:solidFill>
                <a:latin typeface="Arial"/>
                <a:cs typeface="Arial"/>
              </a:rPr>
              <a:t> </a:t>
            </a:r>
            <a:r>
              <a:rPr sz="4000" b="1" spc="-5" dirty="0">
                <a:solidFill>
                  <a:schemeClr val="accent1"/>
                </a:solidFill>
                <a:latin typeface="Arial"/>
                <a:cs typeface="Arial"/>
              </a:rPr>
              <a:t>yours?”</a:t>
            </a:r>
            <a:endParaRPr sz="4000" b="1" dirty="0">
              <a:solidFill>
                <a:schemeClr val="accent1"/>
              </a:solidFill>
              <a:latin typeface="Arial"/>
              <a:cs typeface="Arial"/>
            </a:endParaRPr>
          </a:p>
        </p:txBody>
      </p:sp>
    </p:spTree>
    <p:extLst>
      <p:ext uri="{BB962C8B-B14F-4D97-AF65-F5344CB8AC3E}">
        <p14:creationId xmlns:p14="http://schemas.microsoft.com/office/powerpoint/2010/main" val="28129821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758FDA-6C84-EAA6-2DCA-45FDAD60AD16}"/>
              </a:ext>
            </a:extLst>
          </p:cNvPr>
          <p:cNvSpPr>
            <a:spLocks noGrp="1"/>
          </p:cNvSpPr>
          <p:nvPr>
            <p:ph type="ctrTitle"/>
          </p:nvPr>
        </p:nvSpPr>
        <p:spPr>
          <a:xfrm>
            <a:off x="838200" y="2060935"/>
            <a:ext cx="7391400" cy="646639"/>
          </a:xfrm>
        </p:spPr>
        <p:txBody>
          <a:bodyPr/>
          <a:lstStyle/>
          <a:p>
            <a:r>
              <a:rPr lang="en-GB" dirty="0"/>
              <a:t>3 - </a:t>
            </a:r>
            <a:r>
              <a:rPr lang="en-GB" spc="-5" dirty="0"/>
              <a:t>Negative Parental/Spectator</a:t>
            </a:r>
            <a:r>
              <a:rPr lang="en-GB" spc="-95" dirty="0"/>
              <a:t> </a:t>
            </a:r>
            <a:r>
              <a:rPr lang="en-GB" spc="-5" dirty="0"/>
              <a:t>Behaviour</a:t>
            </a:r>
            <a:endParaRPr lang="en-GB" dirty="0"/>
          </a:p>
        </p:txBody>
      </p:sp>
      <p:sp>
        <p:nvSpPr>
          <p:cNvPr id="3" name="Subtitle 2">
            <a:extLst>
              <a:ext uri="{FF2B5EF4-FFF2-40B4-BE49-F238E27FC236}">
                <a16:creationId xmlns:a16="http://schemas.microsoft.com/office/drawing/2014/main" id="{D353F1F1-0410-5027-1223-99E9911E03CE}"/>
              </a:ext>
            </a:extLst>
          </p:cNvPr>
          <p:cNvSpPr>
            <a:spLocks noGrp="1"/>
          </p:cNvSpPr>
          <p:nvPr>
            <p:ph type="subTitle" idx="1"/>
          </p:nvPr>
        </p:nvSpPr>
        <p:spPr>
          <a:xfrm>
            <a:off x="451263" y="2838203"/>
            <a:ext cx="7695210" cy="3467593"/>
          </a:xfrm>
        </p:spPr>
        <p:txBody>
          <a:bodyPr>
            <a:normAutofit lnSpcReduction="10000"/>
          </a:bodyPr>
          <a:lstStyle/>
          <a:p>
            <a:pPr marL="12066">
              <a:lnSpc>
                <a:spcPct val="100000"/>
              </a:lnSpc>
              <a:spcBef>
                <a:spcPts val="575"/>
              </a:spcBef>
              <a:buClr>
                <a:srgbClr val="36A9E0"/>
              </a:buClr>
              <a:tabLst>
                <a:tab pos="469900" algn="l"/>
                <a:tab pos="470534" algn="l"/>
              </a:tabLst>
            </a:pPr>
            <a:r>
              <a:rPr lang="en-GB" sz="2200" b="1" i="1" dirty="0">
                <a:solidFill>
                  <a:schemeClr val="accent1"/>
                </a:solidFill>
                <a:latin typeface="Arial"/>
                <a:cs typeface="Arial"/>
              </a:rPr>
              <a:t>Pushy</a:t>
            </a:r>
            <a:r>
              <a:rPr lang="en-GB" sz="2200" b="1" i="1" spc="-5" dirty="0">
                <a:solidFill>
                  <a:schemeClr val="accent1"/>
                </a:solidFill>
                <a:latin typeface="Arial"/>
                <a:cs typeface="Arial"/>
              </a:rPr>
              <a:t> Parents</a:t>
            </a:r>
            <a:endParaRPr lang="en-GB" sz="2200" b="1" dirty="0">
              <a:solidFill>
                <a:schemeClr val="accent1"/>
              </a:solidFill>
              <a:latin typeface="Arial"/>
              <a:cs typeface="Arial"/>
            </a:endParaRPr>
          </a:p>
          <a:p>
            <a:pPr marL="469900" indent="-457834">
              <a:lnSpc>
                <a:spcPct val="100000"/>
              </a:lnSpc>
              <a:spcBef>
                <a:spcPts val="575"/>
              </a:spcBef>
              <a:buClr>
                <a:srgbClr val="36A9E0"/>
              </a:buClr>
              <a:buFont typeface="Wingdings"/>
              <a:buChar char=""/>
              <a:tabLst>
                <a:tab pos="469900" algn="l"/>
                <a:tab pos="470534" algn="l"/>
              </a:tabLst>
            </a:pPr>
            <a:r>
              <a:rPr lang="en-GB" sz="2200" b="1" spc="-5" dirty="0">
                <a:solidFill>
                  <a:schemeClr val="accent1"/>
                </a:solidFill>
                <a:latin typeface="Arial"/>
                <a:cs typeface="Arial"/>
              </a:rPr>
              <a:t>unreasonable/unrealistic expectations of their</a:t>
            </a:r>
            <a:r>
              <a:rPr lang="en-GB" sz="2200" b="1" spc="85" dirty="0">
                <a:solidFill>
                  <a:schemeClr val="accent1"/>
                </a:solidFill>
                <a:latin typeface="Arial"/>
                <a:cs typeface="Arial"/>
              </a:rPr>
              <a:t> </a:t>
            </a:r>
            <a:r>
              <a:rPr lang="en-GB" sz="2200" b="1" spc="-5" dirty="0">
                <a:solidFill>
                  <a:schemeClr val="accent1"/>
                </a:solidFill>
                <a:latin typeface="Arial"/>
                <a:cs typeface="Arial"/>
              </a:rPr>
              <a:t>child</a:t>
            </a:r>
            <a:endParaRPr lang="en-GB" sz="2200" b="1" dirty="0">
              <a:solidFill>
                <a:schemeClr val="accent1"/>
              </a:solidFill>
              <a:latin typeface="Arial"/>
              <a:cs typeface="Arial"/>
            </a:endParaRPr>
          </a:p>
          <a:p>
            <a:pPr marL="469900" indent="-457834">
              <a:lnSpc>
                <a:spcPct val="100000"/>
              </a:lnSpc>
              <a:spcBef>
                <a:spcPts val="580"/>
              </a:spcBef>
              <a:buClr>
                <a:srgbClr val="36A9E0"/>
              </a:buClr>
              <a:buFont typeface="Wingdings"/>
              <a:buChar char=""/>
              <a:tabLst>
                <a:tab pos="469900" algn="l"/>
                <a:tab pos="470534" algn="l"/>
              </a:tabLst>
            </a:pPr>
            <a:r>
              <a:rPr lang="en-GB" sz="2200" b="1" spc="-5" dirty="0">
                <a:solidFill>
                  <a:schemeClr val="accent1"/>
                </a:solidFill>
                <a:latin typeface="Arial"/>
                <a:cs typeface="Arial"/>
              </a:rPr>
              <a:t>only acknowledge winning, not child’s effort,</a:t>
            </a:r>
            <a:r>
              <a:rPr lang="en-GB" sz="2200" b="1" spc="65" dirty="0">
                <a:solidFill>
                  <a:schemeClr val="accent1"/>
                </a:solidFill>
                <a:latin typeface="Arial"/>
                <a:cs typeface="Arial"/>
              </a:rPr>
              <a:t> </a:t>
            </a:r>
            <a:r>
              <a:rPr lang="en-GB" sz="2200" b="1" spc="-5" dirty="0">
                <a:solidFill>
                  <a:schemeClr val="accent1"/>
                </a:solidFill>
                <a:latin typeface="Arial"/>
                <a:cs typeface="Arial"/>
              </a:rPr>
              <a:t>progress</a:t>
            </a:r>
            <a:endParaRPr lang="en-GB" sz="2200" b="1" dirty="0">
              <a:solidFill>
                <a:schemeClr val="accent1"/>
              </a:solidFill>
              <a:latin typeface="Arial"/>
              <a:cs typeface="Arial"/>
            </a:endParaRPr>
          </a:p>
          <a:p>
            <a:pPr marL="469900">
              <a:lnSpc>
                <a:spcPct val="100000"/>
              </a:lnSpc>
            </a:pPr>
            <a:r>
              <a:rPr lang="en-GB" sz="2200" b="1" spc="-5" dirty="0">
                <a:solidFill>
                  <a:schemeClr val="accent1"/>
                </a:solidFill>
                <a:latin typeface="Arial"/>
                <a:cs typeface="Arial"/>
              </a:rPr>
              <a:t>or</a:t>
            </a:r>
            <a:r>
              <a:rPr lang="en-GB" sz="2200" b="1" spc="-10" dirty="0">
                <a:solidFill>
                  <a:schemeClr val="accent1"/>
                </a:solidFill>
                <a:latin typeface="Arial"/>
                <a:cs typeface="Arial"/>
              </a:rPr>
              <a:t> </a:t>
            </a:r>
            <a:r>
              <a:rPr lang="en-GB" sz="2200" b="1" spc="-5" dirty="0">
                <a:solidFill>
                  <a:schemeClr val="accent1"/>
                </a:solidFill>
                <a:latin typeface="Arial"/>
                <a:cs typeface="Arial"/>
              </a:rPr>
              <a:t>enjoyment</a:t>
            </a:r>
            <a:endParaRPr lang="en-GB" sz="2200" b="1" dirty="0">
              <a:solidFill>
                <a:schemeClr val="accent1"/>
              </a:solidFill>
              <a:latin typeface="Arial"/>
              <a:cs typeface="Arial"/>
            </a:endParaRPr>
          </a:p>
          <a:p>
            <a:pPr marL="469900" indent="-457834">
              <a:lnSpc>
                <a:spcPct val="100000"/>
              </a:lnSpc>
              <a:spcBef>
                <a:spcPts val="575"/>
              </a:spcBef>
              <a:buClr>
                <a:srgbClr val="36A9E0"/>
              </a:buClr>
              <a:buFont typeface="Wingdings"/>
              <a:buChar char=""/>
              <a:tabLst>
                <a:tab pos="469900" algn="l"/>
                <a:tab pos="470534" algn="l"/>
              </a:tabLst>
            </a:pPr>
            <a:r>
              <a:rPr lang="en-GB" sz="2200" b="1" spc="-5" dirty="0">
                <a:solidFill>
                  <a:schemeClr val="accent1"/>
                </a:solidFill>
                <a:latin typeface="Arial"/>
                <a:cs typeface="Arial"/>
              </a:rPr>
              <a:t>live </a:t>
            </a:r>
            <a:r>
              <a:rPr lang="en-GB" sz="2200" b="1" dirty="0">
                <a:solidFill>
                  <a:schemeClr val="accent1"/>
                </a:solidFill>
                <a:latin typeface="Arial"/>
                <a:cs typeface="Arial"/>
              </a:rPr>
              <a:t>through their </a:t>
            </a:r>
            <a:r>
              <a:rPr lang="en-GB" sz="2200" b="1" spc="-5" dirty="0">
                <a:solidFill>
                  <a:schemeClr val="accent1"/>
                </a:solidFill>
                <a:latin typeface="Arial"/>
                <a:cs typeface="Arial"/>
              </a:rPr>
              <a:t>child’s</a:t>
            </a:r>
            <a:r>
              <a:rPr lang="en-GB" sz="2200" b="1" spc="45" dirty="0">
                <a:solidFill>
                  <a:schemeClr val="accent1"/>
                </a:solidFill>
                <a:latin typeface="Arial"/>
                <a:cs typeface="Arial"/>
              </a:rPr>
              <a:t> </a:t>
            </a:r>
            <a:r>
              <a:rPr lang="en-GB" sz="2200" b="1" spc="-5" dirty="0">
                <a:solidFill>
                  <a:schemeClr val="accent1"/>
                </a:solidFill>
                <a:latin typeface="Arial"/>
                <a:cs typeface="Arial"/>
              </a:rPr>
              <a:t>activities</a:t>
            </a:r>
            <a:endParaRPr lang="en-GB" sz="2200" b="1" dirty="0">
              <a:solidFill>
                <a:schemeClr val="accent1"/>
              </a:solidFill>
              <a:latin typeface="Arial"/>
              <a:cs typeface="Arial"/>
            </a:endParaRPr>
          </a:p>
          <a:p>
            <a:pPr marL="469900" indent="-457834">
              <a:lnSpc>
                <a:spcPct val="100000"/>
              </a:lnSpc>
              <a:spcBef>
                <a:spcPts val="580"/>
              </a:spcBef>
              <a:buClr>
                <a:srgbClr val="36A9E0"/>
              </a:buClr>
              <a:buFont typeface="Wingdings"/>
              <a:buChar char=""/>
              <a:tabLst>
                <a:tab pos="469900" algn="l"/>
                <a:tab pos="470534" algn="l"/>
              </a:tabLst>
            </a:pPr>
            <a:r>
              <a:rPr lang="en-GB" sz="2200" b="1" spc="-5" dirty="0">
                <a:solidFill>
                  <a:schemeClr val="accent1"/>
                </a:solidFill>
                <a:latin typeface="Arial"/>
                <a:cs typeface="Arial"/>
              </a:rPr>
              <a:t>Impose </a:t>
            </a:r>
            <a:r>
              <a:rPr lang="en-GB" sz="2200" b="1" dirty="0">
                <a:solidFill>
                  <a:schemeClr val="accent1"/>
                </a:solidFill>
                <a:latin typeface="Arial"/>
                <a:cs typeface="Arial"/>
              </a:rPr>
              <a:t>their </a:t>
            </a:r>
            <a:r>
              <a:rPr lang="en-GB" sz="2200" b="1" spc="-5" dirty="0">
                <a:solidFill>
                  <a:schemeClr val="accent1"/>
                </a:solidFill>
                <a:latin typeface="Arial"/>
                <a:cs typeface="Arial"/>
              </a:rPr>
              <a:t>aspirations on their</a:t>
            </a:r>
            <a:r>
              <a:rPr lang="en-GB" sz="2200" b="1" spc="15" dirty="0">
                <a:solidFill>
                  <a:schemeClr val="accent1"/>
                </a:solidFill>
                <a:latin typeface="Arial"/>
                <a:cs typeface="Arial"/>
              </a:rPr>
              <a:t> </a:t>
            </a:r>
            <a:r>
              <a:rPr lang="en-GB" sz="2200" b="1" dirty="0">
                <a:solidFill>
                  <a:schemeClr val="accent1"/>
                </a:solidFill>
                <a:latin typeface="Arial"/>
                <a:cs typeface="Arial"/>
              </a:rPr>
              <a:t>child</a:t>
            </a:r>
          </a:p>
          <a:p>
            <a:pPr marL="469900" indent="-457834">
              <a:lnSpc>
                <a:spcPct val="100000"/>
              </a:lnSpc>
              <a:spcBef>
                <a:spcPts val="575"/>
              </a:spcBef>
              <a:buClr>
                <a:srgbClr val="36A9E0"/>
              </a:buClr>
              <a:buFont typeface="Wingdings"/>
              <a:buChar char=""/>
              <a:tabLst>
                <a:tab pos="469900" algn="l"/>
                <a:tab pos="470534" algn="l"/>
              </a:tabLst>
            </a:pPr>
            <a:r>
              <a:rPr lang="en-GB" sz="2200" b="1" spc="-5" dirty="0">
                <a:solidFill>
                  <a:schemeClr val="accent1"/>
                </a:solidFill>
                <a:latin typeface="Arial"/>
                <a:cs typeface="Arial"/>
              </a:rPr>
              <a:t>do not accept club sanctions </a:t>
            </a:r>
            <a:r>
              <a:rPr lang="en-GB" sz="2200" b="1" dirty="0">
                <a:solidFill>
                  <a:schemeClr val="accent1"/>
                </a:solidFill>
                <a:latin typeface="Arial"/>
                <a:cs typeface="Arial"/>
              </a:rPr>
              <a:t>for </a:t>
            </a:r>
            <a:r>
              <a:rPr lang="en-GB" sz="2200" b="1" spc="-5" dirty="0">
                <a:solidFill>
                  <a:schemeClr val="accent1"/>
                </a:solidFill>
                <a:latin typeface="Arial"/>
                <a:cs typeface="Arial"/>
              </a:rPr>
              <a:t>poor</a:t>
            </a:r>
            <a:r>
              <a:rPr lang="en-GB" sz="2200" b="1" spc="40" dirty="0">
                <a:solidFill>
                  <a:schemeClr val="accent1"/>
                </a:solidFill>
                <a:latin typeface="Arial"/>
                <a:cs typeface="Arial"/>
              </a:rPr>
              <a:t> </a:t>
            </a:r>
            <a:r>
              <a:rPr lang="en-GB" sz="2200" b="1" spc="-5" dirty="0">
                <a:solidFill>
                  <a:schemeClr val="accent1"/>
                </a:solidFill>
                <a:latin typeface="Arial"/>
                <a:cs typeface="Arial"/>
              </a:rPr>
              <a:t>behaviour</a:t>
            </a:r>
            <a:endParaRPr lang="en-GB" sz="2200" b="1" dirty="0">
              <a:solidFill>
                <a:schemeClr val="accent1"/>
              </a:solidFill>
              <a:latin typeface="Arial"/>
              <a:cs typeface="Arial"/>
            </a:endParaRPr>
          </a:p>
          <a:p>
            <a:pPr marL="469900" indent="-457834">
              <a:lnSpc>
                <a:spcPct val="100000"/>
              </a:lnSpc>
              <a:spcBef>
                <a:spcPts val="575"/>
              </a:spcBef>
              <a:buClr>
                <a:srgbClr val="36A9E0"/>
              </a:buClr>
              <a:buFont typeface="Wingdings"/>
              <a:buChar char=""/>
              <a:tabLst>
                <a:tab pos="469900" algn="l"/>
                <a:tab pos="470534" algn="l"/>
              </a:tabLst>
            </a:pPr>
            <a:r>
              <a:rPr lang="en-GB" sz="2200" b="1" spc="-5" dirty="0">
                <a:solidFill>
                  <a:schemeClr val="accent1"/>
                </a:solidFill>
                <a:latin typeface="Arial"/>
                <a:cs typeface="Arial"/>
              </a:rPr>
              <a:t>accept poor </a:t>
            </a:r>
            <a:r>
              <a:rPr lang="en-GB" sz="2200" b="1" dirty="0">
                <a:solidFill>
                  <a:schemeClr val="accent1"/>
                </a:solidFill>
                <a:latin typeface="Arial"/>
                <a:cs typeface="Arial"/>
              </a:rPr>
              <a:t>coaching </a:t>
            </a:r>
            <a:r>
              <a:rPr lang="en-GB" sz="2200" b="1" spc="-5" dirty="0">
                <a:solidFill>
                  <a:schemeClr val="accent1"/>
                </a:solidFill>
                <a:latin typeface="Arial"/>
                <a:cs typeface="Arial"/>
              </a:rPr>
              <a:t>practice </a:t>
            </a:r>
            <a:r>
              <a:rPr lang="en-GB" sz="2200" b="1" dirty="0">
                <a:solidFill>
                  <a:schemeClr val="accent1"/>
                </a:solidFill>
                <a:latin typeface="Arial"/>
                <a:cs typeface="Arial"/>
              </a:rPr>
              <a:t>for</a:t>
            </a:r>
            <a:r>
              <a:rPr lang="en-GB" sz="2200" b="1" spc="20" dirty="0">
                <a:solidFill>
                  <a:schemeClr val="accent1"/>
                </a:solidFill>
                <a:latin typeface="Arial"/>
                <a:cs typeface="Arial"/>
              </a:rPr>
              <a:t> </a:t>
            </a:r>
            <a:r>
              <a:rPr lang="en-GB" sz="2200" b="1" dirty="0">
                <a:solidFill>
                  <a:schemeClr val="accent1"/>
                </a:solidFill>
                <a:latin typeface="Arial"/>
                <a:cs typeface="Arial"/>
              </a:rPr>
              <a:t>results</a:t>
            </a:r>
          </a:p>
          <a:p>
            <a:endParaRPr lang="en-GB" dirty="0"/>
          </a:p>
        </p:txBody>
      </p:sp>
    </p:spTree>
    <p:extLst>
      <p:ext uri="{BB962C8B-B14F-4D97-AF65-F5344CB8AC3E}">
        <p14:creationId xmlns:p14="http://schemas.microsoft.com/office/powerpoint/2010/main" val="17099990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2">
            <a:extLst>
              <a:ext uri="{FF2B5EF4-FFF2-40B4-BE49-F238E27FC236}">
                <a16:creationId xmlns:a16="http://schemas.microsoft.com/office/drawing/2014/main" id="{818D020D-3B21-EA0D-E7FC-F446629C033B}"/>
              </a:ext>
            </a:extLst>
          </p:cNvPr>
          <p:cNvSpPr txBox="1">
            <a:spLocks noGrp="1"/>
          </p:cNvSpPr>
          <p:nvPr>
            <p:ph type="ctrTitle"/>
          </p:nvPr>
        </p:nvSpPr>
        <p:spPr>
          <a:xfrm>
            <a:off x="534390" y="1662545"/>
            <a:ext cx="6804561" cy="4067780"/>
          </a:xfrm>
          <a:prstGeom prst="rect">
            <a:avLst/>
          </a:prstGeom>
        </p:spPr>
        <p:txBody>
          <a:bodyPr vert="horz" wrap="square" lIns="0" tIns="12700" rIns="0" bIns="0" rtlCol="0">
            <a:spAutoFit/>
          </a:bodyPr>
          <a:lstStyle/>
          <a:p>
            <a:pPr marL="534035" marR="5080" indent="-521970" algn="ctr">
              <a:lnSpc>
                <a:spcPct val="100000"/>
              </a:lnSpc>
              <a:spcBef>
                <a:spcPts val="100"/>
              </a:spcBef>
            </a:pPr>
            <a:r>
              <a:rPr spc="-5" dirty="0">
                <a:solidFill>
                  <a:srgbClr val="0070C0"/>
                </a:solidFill>
                <a:latin typeface="Arial"/>
                <a:cs typeface="Arial"/>
              </a:rPr>
              <a:t>“My mum </a:t>
            </a:r>
            <a:r>
              <a:rPr dirty="0">
                <a:solidFill>
                  <a:srgbClr val="0070C0"/>
                </a:solidFill>
                <a:latin typeface="Arial"/>
                <a:cs typeface="Arial"/>
              </a:rPr>
              <a:t>was </a:t>
            </a:r>
            <a:r>
              <a:rPr spc="-5" dirty="0">
                <a:solidFill>
                  <a:srgbClr val="0070C0"/>
                </a:solidFill>
                <a:latin typeface="Arial"/>
                <a:cs typeface="Arial"/>
              </a:rPr>
              <a:t>always </a:t>
            </a:r>
            <a:r>
              <a:rPr dirty="0">
                <a:solidFill>
                  <a:srgbClr val="0070C0"/>
                </a:solidFill>
                <a:latin typeface="Arial"/>
                <a:cs typeface="Arial"/>
              </a:rPr>
              <a:t>supportive </a:t>
            </a:r>
            <a:r>
              <a:rPr spc="-5" dirty="0">
                <a:solidFill>
                  <a:srgbClr val="0070C0"/>
                </a:solidFill>
                <a:latin typeface="Arial"/>
                <a:cs typeface="Arial"/>
              </a:rPr>
              <a:t>of</a:t>
            </a:r>
            <a:r>
              <a:rPr spc="-80" dirty="0">
                <a:solidFill>
                  <a:srgbClr val="0070C0"/>
                </a:solidFill>
                <a:latin typeface="Arial"/>
                <a:cs typeface="Arial"/>
              </a:rPr>
              <a:t> </a:t>
            </a:r>
            <a:r>
              <a:rPr spc="-5" dirty="0">
                <a:solidFill>
                  <a:srgbClr val="0070C0"/>
                </a:solidFill>
                <a:latin typeface="Arial"/>
                <a:cs typeface="Arial"/>
              </a:rPr>
              <a:t>me  in my </a:t>
            </a:r>
            <a:r>
              <a:rPr dirty="0">
                <a:solidFill>
                  <a:srgbClr val="0070C0"/>
                </a:solidFill>
                <a:latin typeface="Arial"/>
                <a:cs typeface="Arial"/>
              </a:rPr>
              <a:t>training </a:t>
            </a:r>
            <a:r>
              <a:rPr spc="-5" dirty="0">
                <a:solidFill>
                  <a:srgbClr val="0070C0"/>
                </a:solidFill>
                <a:latin typeface="Arial"/>
                <a:cs typeface="Arial"/>
              </a:rPr>
              <a:t>but when it </a:t>
            </a:r>
            <a:r>
              <a:rPr dirty="0">
                <a:solidFill>
                  <a:srgbClr val="0070C0"/>
                </a:solidFill>
                <a:latin typeface="Arial"/>
                <a:cs typeface="Arial"/>
              </a:rPr>
              <a:t>came </a:t>
            </a:r>
            <a:r>
              <a:rPr spc="-10" dirty="0">
                <a:solidFill>
                  <a:srgbClr val="0070C0"/>
                </a:solidFill>
                <a:latin typeface="Arial"/>
                <a:cs typeface="Arial"/>
              </a:rPr>
              <a:t>to  </a:t>
            </a:r>
            <a:r>
              <a:rPr dirty="0">
                <a:solidFill>
                  <a:srgbClr val="0070C0"/>
                </a:solidFill>
                <a:latin typeface="Arial"/>
                <a:cs typeface="Arial"/>
              </a:rPr>
              <a:t>competitions she </a:t>
            </a:r>
            <a:r>
              <a:rPr spc="-5" dirty="0">
                <a:solidFill>
                  <a:srgbClr val="0070C0"/>
                </a:solidFill>
                <a:latin typeface="Arial"/>
                <a:cs typeface="Arial"/>
              </a:rPr>
              <a:t>always compared  me </a:t>
            </a:r>
            <a:r>
              <a:rPr dirty="0">
                <a:solidFill>
                  <a:srgbClr val="0070C0"/>
                </a:solidFill>
                <a:latin typeface="Arial"/>
                <a:cs typeface="Arial"/>
              </a:rPr>
              <a:t>to </a:t>
            </a:r>
            <a:r>
              <a:rPr spc="-5" dirty="0">
                <a:solidFill>
                  <a:srgbClr val="0070C0"/>
                </a:solidFill>
                <a:latin typeface="Arial"/>
                <a:cs typeface="Arial"/>
              </a:rPr>
              <a:t>everyone else, even when</a:t>
            </a:r>
            <a:r>
              <a:rPr spc="-85" dirty="0">
                <a:solidFill>
                  <a:srgbClr val="0070C0"/>
                </a:solidFill>
                <a:latin typeface="Arial"/>
                <a:cs typeface="Arial"/>
              </a:rPr>
              <a:t> </a:t>
            </a:r>
            <a:r>
              <a:rPr dirty="0">
                <a:solidFill>
                  <a:srgbClr val="0070C0"/>
                </a:solidFill>
                <a:latin typeface="Arial"/>
                <a:cs typeface="Arial"/>
              </a:rPr>
              <a:t>I'd</a:t>
            </a:r>
          </a:p>
          <a:p>
            <a:pPr marL="1174115" algn="ctr">
              <a:lnSpc>
                <a:spcPct val="100000"/>
              </a:lnSpc>
              <a:spcBef>
                <a:spcPts val="5"/>
              </a:spcBef>
            </a:pPr>
            <a:r>
              <a:rPr spc="-5" dirty="0">
                <a:solidFill>
                  <a:srgbClr val="0070C0"/>
                </a:solidFill>
                <a:latin typeface="Arial"/>
                <a:cs typeface="Arial"/>
              </a:rPr>
              <a:t>done </a:t>
            </a:r>
            <a:r>
              <a:rPr spc="-10" dirty="0">
                <a:solidFill>
                  <a:srgbClr val="0070C0"/>
                </a:solidFill>
                <a:latin typeface="Arial"/>
                <a:cs typeface="Arial"/>
              </a:rPr>
              <a:t>better </a:t>
            </a:r>
            <a:r>
              <a:rPr dirty="0">
                <a:solidFill>
                  <a:srgbClr val="0070C0"/>
                </a:solidFill>
                <a:latin typeface="Arial"/>
                <a:cs typeface="Arial"/>
              </a:rPr>
              <a:t>than </a:t>
            </a:r>
            <a:r>
              <a:rPr spc="-5" dirty="0">
                <a:solidFill>
                  <a:srgbClr val="0070C0"/>
                </a:solidFill>
                <a:latin typeface="Arial"/>
                <a:cs typeface="Arial"/>
              </a:rPr>
              <a:t>ever</a:t>
            </a:r>
            <a:r>
              <a:rPr spc="-35" dirty="0">
                <a:solidFill>
                  <a:srgbClr val="0070C0"/>
                </a:solidFill>
                <a:latin typeface="Arial"/>
                <a:cs typeface="Arial"/>
              </a:rPr>
              <a:t> </a:t>
            </a:r>
            <a:r>
              <a:rPr spc="-5" dirty="0">
                <a:solidFill>
                  <a:srgbClr val="0070C0"/>
                </a:solidFill>
                <a:latin typeface="Arial"/>
                <a:cs typeface="Arial"/>
              </a:rPr>
              <a:t>before.</a:t>
            </a:r>
            <a:endParaRPr dirty="0">
              <a:solidFill>
                <a:srgbClr val="0070C0"/>
              </a:solidFill>
              <a:latin typeface="Arial"/>
              <a:cs typeface="Arial"/>
            </a:endParaRPr>
          </a:p>
          <a:p>
            <a:pPr marL="285750" algn="ctr">
              <a:lnSpc>
                <a:spcPct val="100000"/>
              </a:lnSpc>
              <a:spcBef>
                <a:spcPts val="865"/>
              </a:spcBef>
            </a:pPr>
            <a:r>
              <a:rPr spc="-5" dirty="0">
                <a:solidFill>
                  <a:srgbClr val="0070C0"/>
                </a:solidFill>
                <a:latin typeface="Arial"/>
                <a:cs typeface="Arial"/>
              </a:rPr>
              <a:t>Unless </a:t>
            </a:r>
            <a:r>
              <a:rPr dirty="0">
                <a:solidFill>
                  <a:srgbClr val="0070C0"/>
                </a:solidFill>
                <a:latin typeface="Arial"/>
                <a:cs typeface="Arial"/>
              </a:rPr>
              <a:t>I</a:t>
            </a:r>
            <a:r>
              <a:rPr lang="en-GB" dirty="0">
                <a:solidFill>
                  <a:srgbClr val="0070C0"/>
                </a:solidFill>
                <a:latin typeface="Arial"/>
                <a:cs typeface="Arial"/>
              </a:rPr>
              <a:t> </a:t>
            </a:r>
            <a:r>
              <a:rPr spc="-5" dirty="0">
                <a:solidFill>
                  <a:srgbClr val="0070C0"/>
                </a:solidFill>
                <a:latin typeface="Arial"/>
                <a:cs typeface="Arial"/>
              </a:rPr>
              <a:t>won it wasn't good</a:t>
            </a:r>
            <a:r>
              <a:rPr spc="-70" dirty="0">
                <a:solidFill>
                  <a:srgbClr val="0070C0"/>
                </a:solidFill>
                <a:latin typeface="Arial"/>
                <a:cs typeface="Arial"/>
              </a:rPr>
              <a:t> </a:t>
            </a:r>
            <a:r>
              <a:rPr dirty="0">
                <a:solidFill>
                  <a:srgbClr val="0070C0"/>
                </a:solidFill>
                <a:latin typeface="Arial"/>
                <a:cs typeface="Arial"/>
              </a:rPr>
              <a:t>enough”</a:t>
            </a:r>
          </a:p>
        </p:txBody>
      </p:sp>
    </p:spTree>
    <p:extLst>
      <p:ext uri="{BB962C8B-B14F-4D97-AF65-F5344CB8AC3E}">
        <p14:creationId xmlns:p14="http://schemas.microsoft.com/office/powerpoint/2010/main" val="41996515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2">
            <a:extLst>
              <a:ext uri="{FF2B5EF4-FFF2-40B4-BE49-F238E27FC236}">
                <a16:creationId xmlns:a16="http://schemas.microsoft.com/office/drawing/2014/main" id="{80886118-2DF5-E6D7-36BB-FB68254BE581}"/>
              </a:ext>
            </a:extLst>
          </p:cNvPr>
          <p:cNvSpPr txBox="1"/>
          <p:nvPr/>
        </p:nvSpPr>
        <p:spPr>
          <a:xfrm>
            <a:off x="1421081" y="1588300"/>
            <a:ext cx="4967844" cy="505908"/>
          </a:xfrm>
          <a:prstGeom prst="rect">
            <a:avLst/>
          </a:prstGeom>
        </p:spPr>
        <p:txBody>
          <a:bodyPr vert="horz" wrap="square" lIns="0" tIns="13335" rIns="0" bIns="0" rtlCol="0">
            <a:spAutoFit/>
          </a:bodyPr>
          <a:lstStyle/>
          <a:p>
            <a:pPr marL="12700">
              <a:lnSpc>
                <a:spcPct val="100000"/>
              </a:lnSpc>
              <a:spcBef>
                <a:spcPts val="105"/>
              </a:spcBef>
            </a:pPr>
            <a:r>
              <a:rPr sz="3200" spc="-5" dirty="0">
                <a:latin typeface="Gotham Rounded Medium"/>
                <a:cs typeface="Arial"/>
              </a:rPr>
              <a:t>Optional</a:t>
            </a:r>
            <a:r>
              <a:rPr sz="3200" spc="-45" dirty="0">
                <a:latin typeface="Gotham Rounded Medium"/>
                <a:cs typeface="Arial"/>
              </a:rPr>
              <a:t> </a:t>
            </a:r>
            <a:r>
              <a:rPr sz="3200" dirty="0">
                <a:latin typeface="Gotham Rounded Medium"/>
                <a:cs typeface="Arial"/>
              </a:rPr>
              <a:t>Exercise</a:t>
            </a:r>
          </a:p>
        </p:txBody>
      </p:sp>
      <p:sp>
        <p:nvSpPr>
          <p:cNvPr id="5" name="object 3">
            <a:extLst>
              <a:ext uri="{FF2B5EF4-FFF2-40B4-BE49-F238E27FC236}">
                <a16:creationId xmlns:a16="http://schemas.microsoft.com/office/drawing/2014/main" id="{D0D4DBD5-16DA-F8F9-7177-44C9FFECAA2C}"/>
              </a:ext>
            </a:extLst>
          </p:cNvPr>
          <p:cNvSpPr txBox="1">
            <a:spLocks noGrp="1"/>
          </p:cNvSpPr>
          <p:nvPr>
            <p:ph type="ctrTitle"/>
          </p:nvPr>
        </p:nvSpPr>
        <p:spPr>
          <a:xfrm>
            <a:off x="731321" y="2897983"/>
            <a:ext cx="7213271" cy="1674817"/>
          </a:xfrm>
          <a:prstGeom prst="rect">
            <a:avLst/>
          </a:prstGeom>
        </p:spPr>
        <p:txBody>
          <a:bodyPr vert="horz" wrap="square" lIns="0" tIns="12700" rIns="0" bIns="0" rtlCol="0">
            <a:spAutoFit/>
          </a:bodyPr>
          <a:lstStyle/>
          <a:p>
            <a:pPr marL="12700" marR="5080" indent="-635">
              <a:lnSpc>
                <a:spcPct val="100000"/>
              </a:lnSpc>
              <a:spcBef>
                <a:spcPts val="100"/>
              </a:spcBef>
            </a:pPr>
            <a:r>
              <a:rPr sz="3600" dirty="0">
                <a:solidFill>
                  <a:srgbClr val="0070C0"/>
                </a:solidFill>
                <a:latin typeface="Arial"/>
                <a:cs typeface="Arial"/>
              </a:rPr>
              <a:t>Identify </a:t>
            </a:r>
            <a:r>
              <a:rPr sz="3600" spc="-10" dirty="0">
                <a:solidFill>
                  <a:srgbClr val="0070C0"/>
                </a:solidFill>
                <a:latin typeface="Arial"/>
                <a:cs typeface="Arial"/>
              </a:rPr>
              <a:t>the </a:t>
            </a:r>
            <a:r>
              <a:rPr sz="3600" spc="-5" dirty="0">
                <a:solidFill>
                  <a:srgbClr val="0070C0"/>
                </a:solidFill>
                <a:latin typeface="Arial"/>
                <a:cs typeface="Arial"/>
              </a:rPr>
              <a:t>ways </a:t>
            </a:r>
            <a:r>
              <a:rPr sz="3600" dirty="0">
                <a:solidFill>
                  <a:srgbClr val="0070C0"/>
                </a:solidFill>
                <a:latin typeface="Arial"/>
                <a:cs typeface="Arial"/>
              </a:rPr>
              <a:t>that </a:t>
            </a:r>
            <a:r>
              <a:rPr sz="3600" spc="-5" dirty="0">
                <a:solidFill>
                  <a:srgbClr val="0070C0"/>
                </a:solidFill>
                <a:latin typeface="Arial"/>
                <a:cs typeface="Arial"/>
              </a:rPr>
              <a:t>poor  parental/spectator</a:t>
            </a:r>
            <a:r>
              <a:rPr sz="3600" spc="-40" dirty="0">
                <a:solidFill>
                  <a:srgbClr val="0070C0"/>
                </a:solidFill>
                <a:latin typeface="Arial"/>
                <a:cs typeface="Arial"/>
              </a:rPr>
              <a:t> </a:t>
            </a:r>
            <a:r>
              <a:rPr sz="3600" spc="-5" dirty="0">
                <a:solidFill>
                  <a:srgbClr val="0070C0"/>
                </a:solidFill>
                <a:latin typeface="Arial"/>
                <a:cs typeface="Arial"/>
              </a:rPr>
              <a:t>behaviour  impacts on </a:t>
            </a:r>
            <a:r>
              <a:rPr sz="3600" dirty="0">
                <a:solidFill>
                  <a:srgbClr val="0070C0"/>
                </a:solidFill>
                <a:latin typeface="Arial"/>
                <a:cs typeface="Arial"/>
              </a:rPr>
              <a:t>young</a:t>
            </a:r>
            <a:r>
              <a:rPr sz="3600" spc="-55" dirty="0">
                <a:solidFill>
                  <a:srgbClr val="0070C0"/>
                </a:solidFill>
                <a:latin typeface="Arial"/>
                <a:cs typeface="Arial"/>
              </a:rPr>
              <a:t> </a:t>
            </a:r>
            <a:r>
              <a:rPr sz="3600" spc="-5" dirty="0">
                <a:solidFill>
                  <a:srgbClr val="0070C0"/>
                </a:solidFill>
                <a:latin typeface="Arial"/>
                <a:cs typeface="Arial"/>
              </a:rPr>
              <a:t>people</a:t>
            </a:r>
            <a:endParaRPr sz="3600" dirty="0">
              <a:solidFill>
                <a:srgbClr val="0070C0"/>
              </a:solidFill>
              <a:latin typeface="Arial"/>
              <a:cs typeface="Arial"/>
            </a:endParaRPr>
          </a:p>
        </p:txBody>
      </p:sp>
    </p:spTree>
    <p:extLst>
      <p:ext uri="{BB962C8B-B14F-4D97-AF65-F5344CB8AC3E}">
        <p14:creationId xmlns:p14="http://schemas.microsoft.com/office/powerpoint/2010/main" val="31434047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B2A39D-1739-7250-D9A3-AA6F5CCF5BEE}"/>
              </a:ext>
            </a:extLst>
          </p:cNvPr>
          <p:cNvSpPr>
            <a:spLocks noGrp="1"/>
          </p:cNvSpPr>
          <p:nvPr>
            <p:ph type="ctrTitle"/>
          </p:nvPr>
        </p:nvSpPr>
        <p:spPr>
          <a:xfrm>
            <a:off x="838199" y="1775927"/>
            <a:ext cx="8852065" cy="919771"/>
          </a:xfrm>
        </p:spPr>
        <p:txBody>
          <a:bodyPr>
            <a:normAutofit fontScale="90000"/>
          </a:bodyPr>
          <a:lstStyle/>
          <a:p>
            <a:r>
              <a:rPr lang="en-GB" dirty="0"/>
              <a:t>The </a:t>
            </a:r>
            <a:r>
              <a:rPr lang="en-GB" spc="-5" dirty="0"/>
              <a:t>impact </a:t>
            </a:r>
            <a:r>
              <a:rPr lang="en-GB" dirty="0"/>
              <a:t>of poor</a:t>
            </a:r>
            <a:r>
              <a:rPr lang="en-GB" spc="-105" dirty="0"/>
              <a:t> </a:t>
            </a:r>
            <a:r>
              <a:rPr lang="en-GB" spc="-5" dirty="0"/>
              <a:t>parental/spectator  behaviour </a:t>
            </a:r>
            <a:r>
              <a:rPr lang="en-GB" dirty="0"/>
              <a:t>on </a:t>
            </a:r>
            <a:r>
              <a:rPr lang="en-GB" spc="-5" dirty="0"/>
              <a:t>young</a:t>
            </a:r>
            <a:r>
              <a:rPr lang="en-GB" spc="-80" dirty="0"/>
              <a:t> </a:t>
            </a:r>
            <a:r>
              <a:rPr lang="en-GB" dirty="0"/>
              <a:t>people</a:t>
            </a:r>
          </a:p>
        </p:txBody>
      </p:sp>
      <p:sp>
        <p:nvSpPr>
          <p:cNvPr id="3" name="Subtitle 2">
            <a:extLst>
              <a:ext uri="{FF2B5EF4-FFF2-40B4-BE49-F238E27FC236}">
                <a16:creationId xmlns:a16="http://schemas.microsoft.com/office/drawing/2014/main" id="{9A02DAC8-4864-4227-327D-677B65EB2FCA}"/>
              </a:ext>
            </a:extLst>
          </p:cNvPr>
          <p:cNvSpPr>
            <a:spLocks noGrp="1"/>
          </p:cNvSpPr>
          <p:nvPr>
            <p:ph type="subTitle" idx="1"/>
          </p:nvPr>
        </p:nvSpPr>
        <p:spPr>
          <a:xfrm>
            <a:off x="838200" y="2695699"/>
            <a:ext cx="6833260" cy="3574472"/>
          </a:xfrm>
        </p:spPr>
        <p:txBody>
          <a:bodyPr/>
          <a:lstStyle/>
          <a:p>
            <a:pPr marL="469900" indent="-457200">
              <a:lnSpc>
                <a:spcPct val="100000"/>
              </a:lnSpc>
              <a:spcBef>
                <a:spcPts val="775"/>
              </a:spcBef>
              <a:buClr>
                <a:srgbClr val="36A9E0"/>
              </a:buClr>
              <a:buFont typeface="Wingdings"/>
              <a:buChar char=""/>
              <a:tabLst>
                <a:tab pos="469265" algn="l"/>
                <a:tab pos="469900" algn="l"/>
              </a:tabLst>
            </a:pPr>
            <a:r>
              <a:rPr lang="en-GB" sz="2400" spc="-5" dirty="0">
                <a:solidFill>
                  <a:srgbClr val="0070C0"/>
                </a:solidFill>
                <a:latin typeface="Arial"/>
                <a:cs typeface="Arial"/>
              </a:rPr>
              <a:t>Fear</a:t>
            </a:r>
            <a:endParaRPr lang="en-GB" sz="2400" dirty="0">
              <a:solidFill>
                <a:srgbClr val="0070C0"/>
              </a:solidFill>
              <a:latin typeface="Arial"/>
              <a:cs typeface="Arial"/>
            </a:endParaRPr>
          </a:p>
          <a:p>
            <a:pPr marL="469900" indent="-457200">
              <a:lnSpc>
                <a:spcPct val="100000"/>
              </a:lnSpc>
              <a:spcBef>
                <a:spcPts val="670"/>
              </a:spcBef>
              <a:buClr>
                <a:srgbClr val="36A9E0"/>
              </a:buClr>
              <a:buFont typeface="Wingdings"/>
              <a:buChar char=""/>
              <a:tabLst>
                <a:tab pos="469265" algn="l"/>
                <a:tab pos="469900" algn="l"/>
              </a:tabLst>
            </a:pPr>
            <a:r>
              <a:rPr lang="en-GB" sz="2400" spc="-5" dirty="0">
                <a:solidFill>
                  <a:srgbClr val="0070C0"/>
                </a:solidFill>
                <a:latin typeface="Arial"/>
                <a:cs typeface="Arial"/>
              </a:rPr>
              <a:t>Demotivation</a:t>
            </a:r>
            <a:endParaRPr lang="en-GB" sz="2400" dirty="0">
              <a:solidFill>
                <a:srgbClr val="0070C0"/>
              </a:solidFill>
              <a:latin typeface="Arial"/>
              <a:cs typeface="Arial"/>
            </a:endParaRPr>
          </a:p>
          <a:p>
            <a:pPr marL="469900" indent="-457200">
              <a:lnSpc>
                <a:spcPct val="100000"/>
              </a:lnSpc>
              <a:spcBef>
                <a:spcPts val="675"/>
              </a:spcBef>
              <a:buClr>
                <a:srgbClr val="36A9E0"/>
              </a:buClr>
              <a:buFont typeface="Wingdings"/>
              <a:buChar char=""/>
              <a:tabLst>
                <a:tab pos="469265" algn="l"/>
                <a:tab pos="469900" algn="l"/>
              </a:tabLst>
            </a:pPr>
            <a:r>
              <a:rPr lang="en-GB" sz="2400" spc="-5" dirty="0">
                <a:solidFill>
                  <a:srgbClr val="0070C0"/>
                </a:solidFill>
                <a:latin typeface="Arial"/>
                <a:cs typeface="Arial"/>
              </a:rPr>
              <a:t>Anxiety</a:t>
            </a:r>
            <a:endParaRPr lang="en-GB" sz="2400" dirty="0">
              <a:solidFill>
                <a:srgbClr val="0070C0"/>
              </a:solidFill>
              <a:latin typeface="Arial"/>
              <a:cs typeface="Arial"/>
            </a:endParaRPr>
          </a:p>
          <a:p>
            <a:pPr marL="469900" indent="-457200">
              <a:lnSpc>
                <a:spcPct val="100000"/>
              </a:lnSpc>
              <a:spcBef>
                <a:spcPts val="670"/>
              </a:spcBef>
              <a:buClr>
                <a:srgbClr val="36A9E0"/>
              </a:buClr>
              <a:buFont typeface="Wingdings"/>
              <a:buChar char=""/>
              <a:tabLst>
                <a:tab pos="469265" algn="l"/>
                <a:tab pos="469900" algn="l"/>
              </a:tabLst>
            </a:pPr>
            <a:r>
              <a:rPr lang="en-GB" sz="2400" spc="-5" dirty="0">
                <a:solidFill>
                  <a:srgbClr val="0070C0"/>
                </a:solidFill>
                <a:latin typeface="Arial"/>
                <a:cs typeface="Arial"/>
              </a:rPr>
              <a:t>Confusion about </a:t>
            </a:r>
            <a:r>
              <a:rPr lang="en-GB" sz="2400" dirty="0">
                <a:solidFill>
                  <a:srgbClr val="0070C0"/>
                </a:solidFill>
                <a:latin typeface="Arial"/>
                <a:cs typeface="Arial"/>
              </a:rPr>
              <a:t>tactics/team</a:t>
            </a:r>
            <a:r>
              <a:rPr lang="en-GB" sz="2400" spc="-25" dirty="0">
                <a:solidFill>
                  <a:srgbClr val="0070C0"/>
                </a:solidFill>
                <a:latin typeface="Arial"/>
                <a:cs typeface="Arial"/>
              </a:rPr>
              <a:t> </a:t>
            </a:r>
            <a:r>
              <a:rPr lang="en-GB" sz="2400" spc="-5" dirty="0">
                <a:solidFill>
                  <a:srgbClr val="0070C0"/>
                </a:solidFill>
                <a:latin typeface="Arial"/>
                <a:cs typeface="Arial"/>
              </a:rPr>
              <a:t>role</a:t>
            </a:r>
            <a:endParaRPr lang="en-GB" sz="2400" dirty="0">
              <a:solidFill>
                <a:srgbClr val="0070C0"/>
              </a:solidFill>
              <a:latin typeface="Arial"/>
              <a:cs typeface="Arial"/>
            </a:endParaRPr>
          </a:p>
          <a:p>
            <a:pPr marL="469900" indent="-457200">
              <a:lnSpc>
                <a:spcPct val="100000"/>
              </a:lnSpc>
              <a:spcBef>
                <a:spcPts val="675"/>
              </a:spcBef>
              <a:buClr>
                <a:srgbClr val="36A9E0"/>
              </a:buClr>
              <a:buFont typeface="Wingdings"/>
              <a:buChar char=""/>
              <a:tabLst>
                <a:tab pos="469265" algn="l"/>
                <a:tab pos="469900" algn="l"/>
              </a:tabLst>
            </a:pPr>
            <a:r>
              <a:rPr lang="en-GB" sz="2400" spc="-5" dirty="0">
                <a:solidFill>
                  <a:srgbClr val="0070C0"/>
                </a:solidFill>
                <a:latin typeface="Arial"/>
                <a:cs typeface="Arial"/>
              </a:rPr>
              <a:t>Loss of fun and</a:t>
            </a:r>
            <a:r>
              <a:rPr lang="en-GB" sz="2400" spc="20" dirty="0">
                <a:solidFill>
                  <a:srgbClr val="0070C0"/>
                </a:solidFill>
                <a:latin typeface="Arial"/>
                <a:cs typeface="Arial"/>
              </a:rPr>
              <a:t> </a:t>
            </a:r>
            <a:r>
              <a:rPr lang="en-GB" sz="2400" spc="-5" dirty="0">
                <a:solidFill>
                  <a:srgbClr val="0070C0"/>
                </a:solidFill>
                <a:latin typeface="Arial"/>
                <a:cs typeface="Arial"/>
              </a:rPr>
              <a:t>enjoyment</a:t>
            </a:r>
            <a:endParaRPr lang="en-GB" sz="2400" dirty="0">
              <a:solidFill>
                <a:srgbClr val="0070C0"/>
              </a:solidFill>
              <a:latin typeface="Arial"/>
              <a:cs typeface="Arial"/>
            </a:endParaRPr>
          </a:p>
          <a:p>
            <a:pPr marL="469900" indent="-457200">
              <a:lnSpc>
                <a:spcPct val="100000"/>
              </a:lnSpc>
              <a:spcBef>
                <a:spcPts val="675"/>
              </a:spcBef>
              <a:buClr>
                <a:srgbClr val="36A9E0"/>
              </a:buClr>
              <a:buFont typeface="Wingdings"/>
              <a:buChar char=""/>
              <a:tabLst>
                <a:tab pos="469265" algn="l"/>
                <a:tab pos="469900" algn="l"/>
              </a:tabLst>
            </a:pPr>
            <a:r>
              <a:rPr lang="en-GB" sz="2400" spc="-5" dirty="0">
                <a:solidFill>
                  <a:srgbClr val="0070C0"/>
                </a:solidFill>
                <a:latin typeface="Arial"/>
                <a:cs typeface="Arial"/>
              </a:rPr>
              <a:t>Lack of confidence</a:t>
            </a:r>
            <a:endParaRPr lang="en-GB" sz="2400" dirty="0">
              <a:solidFill>
                <a:srgbClr val="0070C0"/>
              </a:solidFill>
              <a:latin typeface="Arial"/>
              <a:cs typeface="Arial"/>
            </a:endParaRPr>
          </a:p>
          <a:p>
            <a:pPr marL="469900" indent="-457200">
              <a:lnSpc>
                <a:spcPct val="100000"/>
              </a:lnSpc>
              <a:spcBef>
                <a:spcPts val="670"/>
              </a:spcBef>
              <a:buClr>
                <a:srgbClr val="36A9E0"/>
              </a:buClr>
              <a:buFont typeface="Wingdings"/>
              <a:buChar char=""/>
              <a:tabLst>
                <a:tab pos="469265" algn="l"/>
                <a:tab pos="469900" algn="l"/>
              </a:tabLst>
            </a:pPr>
            <a:r>
              <a:rPr lang="en-GB" sz="2400" spc="-5" dirty="0">
                <a:solidFill>
                  <a:srgbClr val="0070C0"/>
                </a:solidFill>
                <a:latin typeface="Arial"/>
                <a:cs typeface="Arial"/>
              </a:rPr>
              <a:t>Worry about how parent </a:t>
            </a:r>
            <a:r>
              <a:rPr lang="en-GB" sz="2400" spc="-10" dirty="0">
                <a:solidFill>
                  <a:srgbClr val="0070C0"/>
                </a:solidFill>
                <a:latin typeface="Arial"/>
                <a:cs typeface="Arial"/>
              </a:rPr>
              <a:t>will</a:t>
            </a:r>
            <a:r>
              <a:rPr lang="en-GB" sz="2400" spc="35" dirty="0">
                <a:solidFill>
                  <a:srgbClr val="0070C0"/>
                </a:solidFill>
                <a:latin typeface="Arial"/>
                <a:cs typeface="Arial"/>
              </a:rPr>
              <a:t> </a:t>
            </a:r>
            <a:r>
              <a:rPr lang="en-GB" sz="2400" spc="-5" dirty="0">
                <a:solidFill>
                  <a:srgbClr val="0070C0"/>
                </a:solidFill>
                <a:latin typeface="Arial"/>
                <a:cs typeface="Arial"/>
              </a:rPr>
              <a:t>behave</a:t>
            </a:r>
            <a:endParaRPr lang="en-GB" sz="2400" dirty="0">
              <a:solidFill>
                <a:srgbClr val="0070C0"/>
              </a:solidFill>
              <a:latin typeface="Arial"/>
              <a:cs typeface="Arial"/>
            </a:endParaRPr>
          </a:p>
          <a:p>
            <a:endParaRPr lang="en-GB" dirty="0"/>
          </a:p>
        </p:txBody>
      </p:sp>
    </p:spTree>
    <p:extLst>
      <p:ext uri="{BB962C8B-B14F-4D97-AF65-F5344CB8AC3E}">
        <p14:creationId xmlns:p14="http://schemas.microsoft.com/office/powerpoint/2010/main" val="23403714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93EDE5-FBE4-DA7F-3BFD-C90A9BA39284}"/>
              </a:ext>
            </a:extLst>
          </p:cNvPr>
          <p:cNvSpPr>
            <a:spLocks noGrp="1"/>
          </p:cNvSpPr>
          <p:nvPr>
            <p:ph type="ctrTitle"/>
          </p:nvPr>
        </p:nvSpPr>
        <p:spPr>
          <a:xfrm>
            <a:off x="838200" y="1826154"/>
            <a:ext cx="8733312" cy="1073948"/>
          </a:xfrm>
        </p:spPr>
        <p:txBody>
          <a:bodyPr>
            <a:normAutofit/>
          </a:bodyPr>
          <a:lstStyle/>
          <a:p>
            <a:r>
              <a:rPr lang="en-GB" dirty="0"/>
              <a:t>The </a:t>
            </a:r>
            <a:r>
              <a:rPr lang="en-GB" spc="-5" dirty="0"/>
              <a:t>impact </a:t>
            </a:r>
            <a:r>
              <a:rPr lang="en-GB" dirty="0"/>
              <a:t>of poor</a:t>
            </a:r>
            <a:r>
              <a:rPr lang="en-GB" spc="-105" dirty="0"/>
              <a:t> </a:t>
            </a:r>
            <a:r>
              <a:rPr lang="en-GB" spc="-5" dirty="0"/>
              <a:t>parental/spectator  behaviour </a:t>
            </a:r>
            <a:r>
              <a:rPr lang="en-GB" dirty="0"/>
              <a:t>on </a:t>
            </a:r>
            <a:r>
              <a:rPr lang="en-GB" spc="-5" dirty="0"/>
              <a:t>young</a:t>
            </a:r>
            <a:r>
              <a:rPr lang="en-GB" spc="-80" dirty="0"/>
              <a:t> </a:t>
            </a:r>
            <a:r>
              <a:rPr lang="en-GB" dirty="0"/>
              <a:t>people cont.</a:t>
            </a:r>
          </a:p>
        </p:txBody>
      </p:sp>
      <p:sp>
        <p:nvSpPr>
          <p:cNvPr id="3" name="Subtitle 2">
            <a:extLst>
              <a:ext uri="{FF2B5EF4-FFF2-40B4-BE49-F238E27FC236}">
                <a16:creationId xmlns:a16="http://schemas.microsoft.com/office/drawing/2014/main" id="{EC45D53D-A0A4-6D39-58E2-F74546C72429}"/>
              </a:ext>
            </a:extLst>
          </p:cNvPr>
          <p:cNvSpPr>
            <a:spLocks noGrp="1"/>
          </p:cNvSpPr>
          <p:nvPr>
            <p:ph type="subTitle" idx="1"/>
          </p:nvPr>
        </p:nvSpPr>
        <p:spPr>
          <a:xfrm>
            <a:off x="838200" y="3087583"/>
            <a:ext cx="7427026" cy="3016333"/>
          </a:xfrm>
        </p:spPr>
        <p:txBody>
          <a:bodyPr/>
          <a:lstStyle/>
          <a:p>
            <a:pPr marL="469900" indent="-457834">
              <a:lnSpc>
                <a:spcPct val="100000"/>
              </a:lnSpc>
              <a:spcBef>
                <a:spcPts val="770"/>
              </a:spcBef>
              <a:buClr>
                <a:srgbClr val="36A9E0"/>
              </a:buClr>
              <a:buFont typeface="Wingdings"/>
              <a:buChar char=""/>
              <a:tabLst>
                <a:tab pos="469900" algn="l"/>
                <a:tab pos="470534" algn="l"/>
              </a:tabLst>
            </a:pPr>
            <a:r>
              <a:rPr lang="en-GB" sz="2400" spc="-5" dirty="0">
                <a:solidFill>
                  <a:srgbClr val="0070C0"/>
                </a:solidFill>
                <a:latin typeface="Arial"/>
                <a:cs typeface="Arial"/>
              </a:rPr>
              <a:t>Distraction </a:t>
            </a:r>
            <a:r>
              <a:rPr lang="en-GB" sz="2400" dirty="0">
                <a:solidFill>
                  <a:srgbClr val="0070C0"/>
                </a:solidFill>
                <a:latin typeface="Arial"/>
                <a:cs typeface="Arial"/>
              </a:rPr>
              <a:t>from </a:t>
            </a:r>
            <a:r>
              <a:rPr lang="en-GB" sz="2400" spc="-5" dirty="0">
                <a:solidFill>
                  <a:srgbClr val="0070C0"/>
                </a:solidFill>
                <a:latin typeface="Arial"/>
                <a:cs typeface="Arial"/>
              </a:rPr>
              <a:t>playing</a:t>
            </a:r>
            <a:r>
              <a:rPr lang="en-GB" sz="2400" spc="-20" dirty="0">
                <a:solidFill>
                  <a:srgbClr val="0070C0"/>
                </a:solidFill>
                <a:latin typeface="Arial"/>
                <a:cs typeface="Arial"/>
              </a:rPr>
              <a:t> </a:t>
            </a:r>
            <a:r>
              <a:rPr lang="en-GB" sz="2400" dirty="0">
                <a:solidFill>
                  <a:srgbClr val="0070C0"/>
                </a:solidFill>
                <a:latin typeface="Arial"/>
                <a:cs typeface="Arial"/>
              </a:rPr>
              <a:t>sport</a:t>
            </a:r>
          </a:p>
          <a:p>
            <a:pPr marL="469900" indent="-457834">
              <a:lnSpc>
                <a:spcPct val="100000"/>
              </a:lnSpc>
              <a:spcBef>
                <a:spcPts val="675"/>
              </a:spcBef>
              <a:buClr>
                <a:srgbClr val="36A9E0"/>
              </a:buClr>
              <a:buFont typeface="Wingdings"/>
              <a:buChar char=""/>
              <a:tabLst>
                <a:tab pos="469900" algn="l"/>
                <a:tab pos="470534" algn="l"/>
              </a:tabLst>
            </a:pPr>
            <a:r>
              <a:rPr lang="en-GB" sz="2400" spc="-5" dirty="0">
                <a:solidFill>
                  <a:srgbClr val="0070C0"/>
                </a:solidFill>
                <a:latin typeface="Arial"/>
                <a:cs typeface="Arial"/>
              </a:rPr>
              <a:t>Embarrassment</a:t>
            </a:r>
            <a:endParaRPr lang="en-GB" sz="2400" dirty="0">
              <a:solidFill>
                <a:srgbClr val="0070C0"/>
              </a:solidFill>
              <a:latin typeface="Arial"/>
              <a:cs typeface="Arial"/>
            </a:endParaRPr>
          </a:p>
          <a:p>
            <a:pPr marL="469900" indent="-457834">
              <a:lnSpc>
                <a:spcPct val="100000"/>
              </a:lnSpc>
              <a:spcBef>
                <a:spcPts val="670"/>
              </a:spcBef>
              <a:buClr>
                <a:srgbClr val="36A9E0"/>
              </a:buClr>
              <a:buFont typeface="Wingdings"/>
              <a:buChar char=""/>
              <a:tabLst>
                <a:tab pos="469900" algn="l"/>
                <a:tab pos="470534" algn="l"/>
              </a:tabLst>
            </a:pPr>
            <a:r>
              <a:rPr lang="en-GB" sz="2400" spc="-5" dirty="0">
                <a:solidFill>
                  <a:srgbClr val="0070C0"/>
                </a:solidFill>
                <a:latin typeface="Arial"/>
                <a:cs typeface="Arial"/>
              </a:rPr>
              <a:t>Undermined authority (young</a:t>
            </a:r>
            <a:r>
              <a:rPr lang="en-GB" sz="2400" spc="50" dirty="0">
                <a:solidFill>
                  <a:srgbClr val="0070C0"/>
                </a:solidFill>
                <a:latin typeface="Arial"/>
                <a:cs typeface="Arial"/>
              </a:rPr>
              <a:t> </a:t>
            </a:r>
            <a:r>
              <a:rPr lang="en-GB" sz="2400" spc="-5" dirty="0">
                <a:solidFill>
                  <a:srgbClr val="0070C0"/>
                </a:solidFill>
                <a:latin typeface="Arial"/>
                <a:cs typeface="Arial"/>
              </a:rPr>
              <a:t>officials)</a:t>
            </a:r>
            <a:endParaRPr lang="en-GB" sz="2400" dirty="0">
              <a:solidFill>
                <a:srgbClr val="0070C0"/>
              </a:solidFill>
              <a:latin typeface="Arial"/>
              <a:cs typeface="Arial"/>
            </a:endParaRPr>
          </a:p>
          <a:p>
            <a:pPr marL="469900" indent="-457834">
              <a:lnSpc>
                <a:spcPct val="100000"/>
              </a:lnSpc>
              <a:spcBef>
                <a:spcPts val="675"/>
              </a:spcBef>
              <a:buClr>
                <a:srgbClr val="36A9E0"/>
              </a:buClr>
              <a:buFont typeface="Wingdings"/>
              <a:buChar char=""/>
              <a:tabLst>
                <a:tab pos="469900" algn="l"/>
                <a:tab pos="470534" algn="l"/>
              </a:tabLst>
            </a:pPr>
            <a:r>
              <a:rPr lang="en-GB" sz="2400" spc="-5" dirty="0">
                <a:solidFill>
                  <a:srgbClr val="0070C0"/>
                </a:solidFill>
                <a:latin typeface="Arial"/>
                <a:cs typeface="Arial"/>
              </a:rPr>
              <a:t>Sanctions imposed by</a:t>
            </a:r>
            <a:r>
              <a:rPr lang="en-GB" sz="2400" spc="15" dirty="0">
                <a:solidFill>
                  <a:srgbClr val="0070C0"/>
                </a:solidFill>
                <a:latin typeface="Arial"/>
                <a:cs typeface="Arial"/>
              </a:rPr>
              <a:t> </a:t>
            </a:r>
            <a:r>
              <a:rPr lang="en-GB" sz="2400" spc="-5" dirty="0">
                <a:solidFill>
                  <a:srgbClr val="0070C0"/>
                </a:solidFill>
                <a:latin typeface="Arial"/>
                <a:cs typeface="Arial"/>
              </a:rPr>
              <a:t>club</a:t>
            </a:r>
            <a:endParaRPr lang="en-GB" sz="2400" dirty="0">
              <a:solidFill>
                <a:srgbClr val="0070C0"/>
              </a:solidFill>
              <a:latin typeface="Arial"/>
              <a:cs typeface="Arial"/>
            </a:endParaRPr>
          </a:p>
          <a:p>
            <a:pPr marL="469900" indent="-457834">
              <a:lnSpc>
                <a:spcPct val="100000"/>
              </a:lnSpc>
              <a:spcBef>
                <a:spcPts val="675"/>
              </a:spcBef>
              <a:buClr>
                <a:srgbClr val="36A9E0"/>
              </a:buClr>
              <a:buFont typeface="Wingdings"/>
              <a:buChar char=""/>
              <a:tabLst>
                <a:tab pos="469900" algn="l"/>
                <a:tab pos="470534" algn="l"/>
              </a:tabLst>
            </a:pPr>
            <a:r>
              <a:rPr lang="en-GB" sz="2400" spc="-5" dirty="0">
                <a:solidFill>
                  <a:srgbClr val="0070C0"/>
                </a:solidFill>
                <a:latin typeface="Arial"/>
                <a:cs typeface="Arial"/>
              </a:rPr>
              <a:t>Being asked to leave the team </a:t>
            </a:r>
            <a:r>
              <a:rPr lang="en-GB" sz="2400" dirty="0">
                <a:solidFill>
                  <a:srgbClr val="0070C0"/>
                </a:solidFill>
                <a:latin typeface="Arial"/>
                <a:cs typeface="Arial"/>
              </a:rPr>
              <a:t>or</a:t>
            </a:r>
            <a:r>
              <a:rPr lang="en-GB" sz="2400" spc="5" dirty="0">
                <a:solidFill>
                  <a:srgbClr val="0070C0"/>
                </a:solidFill>
                <a:latin typeface="Arial"/>
                <a:cs typeface="Arial"/>
              </a:rPr>
              <a:t> </a:t>
            </a:r>
            <a:r>
              <a:rPr lang="en-GB" sz="2400" dirty="0">
                <a:solidFill>
                  <a:srgbClr val="0070C0"/>
                </a:solidFill>
                <a:latin typeface="Arial"/>
                <a:cs typeface="Arial"/>
              </a:rPr>
              <a:t>club</a:t>
            </a:r>
          </a:p>
          <a:p>
            <a:pPr marL="469900" indent="-457834">
              <a:lnSpc>
                <a:spcPct val="100000"/>
              </a:lnSpc>
              <a:spcBef>
                <a:spcPts val="670"/>
              </a:spcBef>
              <a:buClr>
                <a:srgbClr val="36A9E0"/>
              </a:buClr>
              <a:buFont typeface="Wingdings"/>
              <a:buChar char=""/>
              <a:tabLst>
                <a:tab pos="469900" algn="l"/>
                <a:tab pos="470534" algn="l"/>
              </a:tabLst>
            </a:pPr>
            <a:r>
              <a:rPr lang="en-GB" sz="2400" spc="-5" dirty="0">
                <a:solidFill>
                  <a:srgbClr val="0070C0"/>
                </a:solidFill>
                <a:latin typeface="Arial"/>
                <a:cs typeface="Arial"/>
              </a:rPr>
              <a:t>Leaving the sport</a:t>
            </a:r>
            <a:r>
              <a:rPr lang="en-GB" sz="2400" dirty="0">
                <a:solidFill>
                  <a:srgbClr val="0070C0"/>
                </a:solidFill>
                <a:latin typeface="Arial"/>
                <a:cs typeface="Arial"/>
              </a:rPr>
              <a:t> </a:t>
            </a:r>
            <a:r>
              <a:rPr lang="en-GB" sz="2400" spc="-5" dirty="0">
                <a:solidFill>
                  <a:srgbClr val="0070C0"/>
                </a:solidFill>
                <a:latin typeface="Arial"/>
                <a:cs typeface="Arial"/>
              </a:rPr>
              <a:t>altogether</a:t>
            </a:r>
            <a:endParaRPr lang="en-GB" sz="2400" dirty="0">
              <a:solidFill>
                <a:srgbClr val="0070C0"/>
              </a:solidFill>
              <a:latin typeface="Arial"/>
              <a:cs typeface="Arial"/>
            </a:endParaRPr>
          </a:p>
          <a:p>
            <a:endParaRPr lang="en-GB" dirty="0"/>
          </a:p>
        </p:txBody>
      </p:sp>
    </p:spTree>
    <p:extLst>
      <p:ext uri="{BB962C8B-B14F-4D97-AF65-F5344CB8AC3E}">
        <p14:creationId xmlns:p14="http://schemas.microsoft.com/office/powerpoint/2010/main" val="7845928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9A9F54-C62D-C0F1-E28B-DDFEE5CE3A2D}"/>
              </a:ext>
            </a:extLst>
          </p:cNvPr>
          <p:cNvSpPr>
            <a:spLocks noGrp="1"/>
          </p:cNvSpPr>
          <p:nvPr>
            <p:ph type="ctrTitle"/>
          </p:nvPr>
        </p:nvSpPr>
        <p:spPr>
          <a:xfrm>
            <a:off x="838199" y="1959736"/>
            <a:ext cx="8163297" cy="771756"/>
          </a:xfrm>
        </p:spPr>
        <p:txBody>
          <a:bodyPr/>
          <a:lstStyle/>
          <a:p>
            <a:r>
              <a:rPr lang="en-GB" dirty="0"/>
              <a:t>Sideline </a:t>
            </a:r>
            <a:r>
              <a:rPr lang="en-GB" spc="-5" dirty="0"/>
              <a:t>Bad Behaviour</a:t>
            </a:r>
            <a:r>
              <a:rPr lang="en-GB" spc="-5" dirty="0">
                <a:solidFill>
                  <a:srgbClr val="36A9E0"/>
                </a:solidFill>
              </a:rPr>
              <a:t>:</a:t>
            </a:r>
            <a:r>
              <a:rPr lang="en-GB" spc="-125" dirty="0">
                <a:solidFill>
                  <a:srgbClr val="36A9E0"/>
                </a:solidFill>
              </a:rPr>
              <a:t> </a:t>
            </a:r>
            <a:r>
              <a:rPr lang="en-GB" b="1" spc="-5" dirty="0"/>
              <a:t>Research findings</a:t>
            </a:r>
            <a:endParaRPr lang="en-GB" b="1" dirty="0"/>
          </a:p>
        </p:txBody>
      </p:sp>
      <p:sp>
        <p:nvSpPr>
          <p:cNvPr id="3" name="Subtitle 2">
            <a:extLst>
              <a:ext uri="{FF2B5EF4-FFF2-40B4-BE49-F238E27FC236}">
                <a16:creationId xmlns:a16="http://schemas.microsoft.com/office/drawing/2014/main" id="{DB8808B3-BF37-BA57-84F5-405D16F21D35}"/>
              </a:ext>
            </a:extLst>
          </p:cNvPr>
          <p:cNvSpPr>
            <a:spLocks noGrp="1"/>
          </p:cNvSpPr>
          <p:nvPr>
            <p:ph type="subTitle" idx="1"/>
          </p:nvPr>
        </p:nvSpPr>
        <p:spPr>
          <a:xfrm>
            <a:off x="838199" y="2731492"/>
            <a:ext cx="6500751" cy="2968664"/>
          </a:xfrm>
        </p:spPr>
        <p:txBody>
          <a:bodyPr>
            <a:normAutofit/>
          </a:bodyPr>
          <a:lstStyle/>
          <a:p>
            <a:pPr marL="37465">
              <a:lnSpc>
                <a:spcPct val="100000"/>
              </a:lnSpc>
              <a:spcBef>
                <a:spcPts val="675"/>
              </a:spcBef>
              <a:buClr>
                <a:srgbClr val="36A9E0"/>
              </a:buClr>
              <a:tabLst>
                <a:tab pos="494665" algn="l"/>
                <a:tab pos="495300" algn="l"/>
              </a:tabLst>
            </a:pPr>
            <a:r>
              <a:rPr lang="en-GB" sz="2800" spc="-10" dirty="0">
                <a:solidFill>
                  <a:srgbClr val="0070C0"/>
                </a:solidFill>
                <a:latin typeface="Arial"/>
                <a:cs typeface="Arial"/>
              </a:rPr>
              <a:t>Children </a:t>
            </a:r>
            <a:r>
              <a:rPr lang="en-GB" sz="2800" dirty="0">
                <a:solidFill>
                  <a:srgbClr val="0070C0"/>
                </a:solidFill>
                <a:latin typeface="Arial"/>
                <a:cs typeface="Arial"/>
              </a:rPr>
              <a:t>1</a:t>
            </a:r>
            <a:r>
              <a:rPr lang="en-GB" sz="2800" baseline="24305" dirty="0">
                <a:solidFill>
                  <a:srgbClr val="0070C0"/>
                </a:solidFill>
                <a:latin typeface="Arial"/>
                <a:cs typeface="Arial"/>
              </a:rPr>
              <a:t>st </a:t>
            </a:r>
            <a:r>
              <a:rPr lang="en-GB" sz="2800" spc="-5" dirty="0">
                <a:solidFill>
                  <a:srgbClr val="0070C0"/>
                </a:solidFill>
                <a:latin typeface="Arial"/>
                <a:cs typeface="Arial"/>
              </a:rPr>
              <a:t>(Scotland) </a:t>
            </a:r>
            <a:r>
              <a:rPr lang="en-GB" sz="2800" dirty="0">
                <a:solidFill>
                  <a:srgbClr val="0070C0"/>
                </a:solidFill>
                <a:latin typeface="Arial"/>
                <a:cs typeface="Arial"/>
              </a:rPr>
              <a:t>survey </a:t>
            </a:r>
            <a:r>
              <a:rPr lang="en-GB" sz="2800" spc="-5" dirty="0">
                <a:solidFill>
                  <a:srgbClr val="0070C0"/>
                </a:solidFill>
                <a:latin typeface="Arial"/>
                <a:cs typeface="Arial"/>
              </a:rPr>
              <a:t>in</a:t>
            </a:r>
            <a:r>
              <a:rPr lang="en-GB" sz="2800" spc="-170" dirty="0">
                <a:solidFill>
                  <a:srgbClr val="0070C0"/>
                </a:solidFill>
                <a:latin typeface="Arial"/>
                <a:cs typeface="Arial"/>
              </a:rPr>
              <a:t> </a:t>
            </a:r>
            <a:r>
              <a:rPr lang="en-GB" sz="2800" spc="-5" dirty="0">
                <a:solidFill>
                  <a:srgbClr val="0070C0"/>
                </a:solidFill>
                <a:latin typeface="Arial"/>
                <a:cs typeface="Arial"/>
              </a:rPr>
              <a:t>2012</a:t>
            </a:r>
            <a:endParaRPr lang="en-GB" sz="2800" dirty="0">
              <a:solidFill>
                <a:srgbClr val="0070C0"/>
              </a:solidFill>
              <a:latin typeface="Arial"/>
              <a:cs typeface="Arial"/>
            </a:endParaRPr>
          </a:p>
          <a:p>
            <a:pPr marL="37465">
              <a:lnSpc>
                <a:spcPct val="100000"/>
              </a:lnSpc>
              <a:spcBef>
                <a:spcPts val="580"/>
              </a:spcBef>
              <a:buClr>
                <a:srgbClr val="36A9E0"/>
              </a:buClr>
              <a:tabLst>
                <a:tab pos="494665" algn="l"/>
                <a:tab pos="495300" algn="l"/>
              </a:tabLst>
            </a:pPr>
            <a:r>
              <a:rPr lang="en-GB" sz="2800" spc="-5" dirty="0">
                <a:solidFill>
                  <a:srgbClr val="0070C0"/>
                </a:solidFill>
                <a:latin typeface="Arial"/>
                <a:cs typeface="Arial"/>
              </a:rPr>
              <a:t>Studied impact on </a:t>
            </a:r>
            <a:r>
              <a:rPr lang="en-GB" sz="2800" dirty="0">
                <a:solidFill>
                  <a:srgbClr val="0070C0"/>
                </a:solidFill>
                <a:latin typeface="Arial"/>
                <a:cs typeface="Arial"/>
              </a:rPr>
              <a:t>young </a:t>
            </a:r>
            <a:r>
              <a:rPr lang="en-GB" sz="2800" spc="-5" dirty="0">
                <a:solidFill>
                  <a:srgbClr val="0070C0"/>
                </a:solidFill>
                <a:latin typeface="Arial"/>
                <a:cs typeface="Arial"/>
              </a:rPr>
              <a:t>people u12 </a:t>
            </a:r>
            <a:r>
              <a:rPr lang="en-GB" sz="2800" dirty="0">
                <a:solidFill>
                  <a:srgbClr val="0070C0"/>
                </a:solidFill>
                <a:latin typeface="Arial"/>
                <a:cs typeface="Arial"/>
              </a:rPr>
              <a:t>to</a:t>
            </a:r>
            <a:r>
              <a:rPr lang="en-GB" sz="2800" spc="-20" dirty="0">
                <a:solidFill>
                  <a:srgbClr val="0070C0"/>
                </a:solidFill>
                <a:latin typeface="Arial"/>
                <a:cs typeface="Arial"/>
              </a:rPr>
              <a:t> </a:t>
            </a:r>
            <a:r>
              <a:rPr lang="en-GB" sz="2800" spc="-5" dirty="0">
                <a:solidFill>
                  <a:srgbClr val="0070C0"/>
                </a:solidFill>
                <a:latin typeface="Arial"/>
                <a:cs typeface="Arial"/>
              </a:rPr>
              <a:t>16+, across 34 sports. </a:t>
            </a:r>
            <a:endParaRPr lang="en-GB" sz="2800" dirty="0">
              <a:solidFill>
                <a:srgbClr val="0070C0"/>
              </a:solidFill>
              <a:latin typeface="Arial"/>
              <a:cs typeface="Arial"/>
            </a:endParaRPr>
          </a:p>
          <a:p>
            <a:pPr marL="37465">
              <a:lnSpc>
                <a:spcPct val="100000"/>
              </a:lnSpc>
              <a:spcBef>
                <a:spcPts val="575"/>
              </a:spcBef>
              <a:buClr>
                <a:srgbClr val="36A9E0"/>
              </a:buClr>
              <a:tabLst>
                <a:tab pos="494665" algn="l"/>
                <a:tab pos="495300" algn="l"/>
              </a:tabLst>
            </a:pPr>
            <a:r>
              <a:rPr lang="en-GB" sz="2800" spc="-5" dirty="0">
                <a:solidFill>
                  <a:srgbClr val="0070C0"/>
                </a:solidFill>
                <a:latin typeface="Arial"/>
                <a:cs typeface="Arial"/>
              </a:rPr>
              <a:t>(Involved 154 young people and 340</a:t>
            </a:r>
            <a:r>
              <a:rPr lang="en-GB" sz="2800" spc="20" dirty="0">
                <a:solidFill>
                  <a:srgbClr val="0070C0"/>
                </a:solidFill>
                <a:latin typeface="Arial"/>
                <a:cs typeface="Arial"/>
              </a:rPr>
              <a:t> </a:t>
            </a:r>
            <a:r>
              <a:rPr lang="en-GB" sz="2800" spc="-5" dirty="0">
                <a:solidFill>
                  <a:srgbClr val="0070C0"/>
                </a:solidFill>
                <a:latin typeface="Arial"/>
                <a:cs typeface="Arial"/>
              </a:rPr>
              <a:t>parents)</a:t>
            </a:r>
            <a:endParaRPr lang="en-GB" sz="2800" dirty="0">
              <a:solidFill>
                <a:srgbClr val="0070C0"/>
              </a:solidFill>
              <a:latin typeface="Arial"/>
              <a:cs typeface="Arial"/>
            </a:endParaRPr>
          </a:p>
          <a:p>
            <a:endParaRPr lang="en-GB" dirty="0"/>
          </a:p>
        </p:txBody>
      </p:sp>
    </p:spTree>
    <p:extLst>
      <p:ext uri="{BB962C8B-B14F-4D97-AF65-F5344CB8AC3E}">
        <p14:creationId xmlns:p14="http://schemas.microsoft.com/office/powerpoint/2010/main" val="20116925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17E650-8A3B-4967-156C-0BD2530ED585}"/>
              </a:ext>
            </a:extLst>
          </p:cNvPr>
          <p:cNvSpPr>
            <a:spLocks noGrp="1"/>
          </p:cNvSpPr>
          <p:nvPr>
            <p:ph type="ctrTitle"/>
          </p:nvPr>
        </p:nvSpPr>
        <p:spPr>
          <a:xfrm>
            <a:off x="683821" y="350888"/>
            <a:ext cx="4572000" cy="575387"/>
          </a:xfrm>
        </p:spPr>
        <p:txBody>
          <a:bodyPr>
            <a:normAutofit fontScale="90000"/>
          </a:bodyPr>
          <a:lstStyle/>
          <a:p>
            <a:r>
              <a:rPr lang="en-GB" dirty="0"/>
              <a:t>Key research findings</a:t>
            </a:r>
            <a:r>
              <a:rPr lang="en-GB" dirty="0">
                <a:solidFill>
                  <a:srgbClr val="36A9E0"/>
                </a:solidFill>
              </a:rPr>
              <a:t>:</a:t>
            </a:r>
            <a:endParaRPr lang="en-GB" dirty="0"/>
          </a:p>
        </p:txBody>
      </p:sp>
      <p:sp>
        <p:nvSpPr>
          <p:cNvPr id="3" name="Subtitle 2">
            <a:extLst>
              <a:ext uri="{FF2B5EF4-FFF2-40B4-BE49-F238E27FC236}">
                <a16:creationId xmlns:a16="http://schemas.microsoft.com/office/drawing/2014/main" id="{437690D4-C5F1-2649-E4A5-51701B7B0A85}"/>
              </a:ext>
            </a:extLst>
          </p:cNvPr>
          <p:cNvSpPr>
            <a:spLocks noGrp="1"/>
          </p:cNvSpPr>
          <p:nvPr>
            <p:ph type="subTitle" idx="1"/>
          </p:nvPr>
        </p:nvSpPr>
        <p:spPr>
          <a:xfrm>
            <a:off x="838199" y="1175656"/>
            <a:ext cx="6037613" cy="4880759"/>
          </a:xfrm>
        </p:spPr>
        <p:txBody>
          <a:bodyPr>
            <a:normAutofit/>
          </a:bodyPr>
          <a:lstStyle/>
          <a:p>
            <a:r>
              <a:rPr lang="en-GB" dirty="0"/>
              <a:t>Young People:</a:t>
            </a:r>
          </a:p>
          <a:p>
            <a:pPr marL="355600" indent="-342900">
              <a:lnSpc>
                <a:spcPct val="100000"/>
              </a:lnSpc>
              <a:spcBef>
                <a:spcPts val="675"/>
              </a:spcBef>
              <a:buClr>
                <a:srgbClr val="36A9E0"/>
              </a:buClr>
              <a:buFont typeface="Wingdings"/>
              <a:buChar char=""/>
              <a:tabLst>
                <a:tab pos="354965" algn="l"/>
                <a:tab pos="355600" algn="l"/>
              </a:tabLst>
            </a:pPr>
            <a:r>
              <a:rPr lang="en-GB" sz="2000" spc="-5" dirty="0">
                <a:solidFill>
                  <a:srgbClr val="0070C0"/>
                </a:solidFill>
                <a:latin typeface="Arial"/>
                <a:cs typeface="Arial"/>
              </a:rPr>
              <a:t>Almost half </a:t>
            </a:r>
            <a:r>
              <a:rPr lang="en-GB" sz="2000" dirty="0">
                <a:solidFill>
                  <a:srgbClr val="0070C0"/>
                </a:solidFill>
                <a:latin typeface="Arial"/>
                <a:cs typeface="Arial"/>
              </a:rPr>
              <a:t>(43%) </a:t>
            </a:r>
            <a:r>
              <a:rPr lang="en-GB" sz="2000" spc="-5" dirty="0">
                <a:solidFill>
                  <a:srgbClr val="0070C0"/>
                </a:solidFill>
                <a:latin typeface="Arial"/>
                <a:cs typeface="Arial"/>
              </a:rPr>
              <a:t>had experienced </a:t>
            </a:r>
            <a:r>
              <a:rPr lang="en-GB" sz="2000" dirty="0">
                <a:solidFill>
                  <a:srgbClr val="0070C0"/>
                </a:solidFill>
                <a:latin typeface="Arial"/>
                <a:cs typeface="Arial"/>
              </a:rPr>
              <a:t>this</a:t>
            </a:r>
            <a:r>
              <a:rPr lang="en-GB" sz="2000" spc="50" dirty="0">
                <a:solidFill>
                  <a:srgbClr val="0070C0"/>
                </a:solidFill>
                <a:latin typeface="Arial"/>
                <a:cs typeface="Arial"/>
              </a:rPr>
              <a:t> </a:t>
            </a:r>
            <a:r>
              <a:rPr lang="en-GB" sz="2000" spc="-5" dirty="0">
                <a:solidFill>
                  <a:srgbClr val="0070C0"/>
                </a:solidFill>
                <a:latin typeface="Arial"/>
                <a:cs typeface="Arial"/>
              </a:rPr>
              <a:t>behaviour</a:t>
            </a:r>
            <a:endParaRPr lang="en-GB" sz="2000" dirty="0">
              <a:solidFill>
                <a:srgbClr val="0070C0"/>
              </a:solidFill>
              <a:latin typeface="Arial"/>
              <a:cs typeface="Arial"/>
            </a:endParaRPr>
          </a:p>
          <a:p>
            <a:pPr marL="355600" marR="478790" indent="-342900">
              <a:lnSpc>
                <a:spcPct val="100000"/>
              </a:lnSpc>
              <a:spcBef>
                <a:spcPts val="580"/>
              </a:spcBef>
              <a:buClr>
                <a:srgbClr val="36A9E0"/>
              </a:buClr>
              <a:buFont typeface="Wingdings"/>
              <a:buChar char=""/>
              <a:tabLst>
                <a:tab pos="354965" algn="l"/>
                <a:tab pos="355600" algn="l"/>
              </a:tabLst>
            </a:pPr>
            <a:r>
              <a:rPr lang="en-GB" sz="2000" spc="-5" dirty="0">
                <a:solidFill>
                  <a:srgbClr val="0070C0"/>
                </a:solidFill>
                <a:latin typeface="Arial"/>
                <a:cs typeface="Arial"/>
              </a:rPr>
              <a:t>Half (47%) had witnessed </a:t>
            </a:r>
            <a:r>
              <a:rPr lang="en-GB" sz="2000" spc="-10" dirty="0">
                <a:solidFill>
                  <a:srgbClr val="0070C0"/>
                </a:solidFill>
                <a:latin typeface="Arial"/>
                <a:cs typeface="Arial"/>
              </a:rPr>
              <a:t>behaviour </a:t>
            </a:r>
            <a:r>
              <a:rPr lang="en-GB" sz="2000" dirty="0">
                <a:solidFill>
                  <a:srgbClr val="0070C0"/>
                </a:solidFill>
                <a:latin typeface="Arial"/>
                <a:cs typeface="Arial"/>
              </a:rPr>
              <a:t>towards </a:t>
            </a:r>
            <a:r>
              <a:rPr lang="en-GB" sz="2000" spc="-5" dirty="0">
                <a:solidFill>
                  <a:srgbClr val="0070C0"/>
                </a:solidFill>
                <a:latin typeface="Arial"/>
                <a:cs typeface="Arial"/>
              </a:rPr>
              <a:t>another  child</a:t>
            </a:r>
            <a:endParaRPr lang="en-GB" sz="2000" dirty="0">
              <a:solidFill>
                <a:srgbClr val="0070C0"/>
              </a:solidFill>
              <a:latin typeface="Arial"/>
              <a:cs typeface="Arial"/>
            </a:endParaRPr>
          </a:p>
          <a:p>
            <a:pPr marL="355600" indent="-342900">
              <a:lnSpc>
                <a:spcPct val="100000"/>
              </a:lnSpc>
              <a:spcBef>
                <a:spcPts val="575"/>
              </a:spcBef>
              <a:buClr>
                <a:srgbClr val="36A9E0"/>
              </a:buClr>
              <a:buFont typeface="Wingdings"/>
              <a:buChar char=""/>
              <a:tabLst>
                <a:tab pos="354965" algn="l"/>
                <a:tab pos="355600" algn="l"/>
              </a:tabLst>
            </a:pPr>
            <a:r>
              <a:rPr lang="en-GB" sz="2000" spc="-5" dirty="0">
                <a:solidFill>
                  <a:srgbClr val="0070C0"/>
                </a:solidFill>
                <a:latin typeface="Arial"/>
                <a:cs typeface="Arial"/>
              </a:rPr>
              <a:t>Swearing/name-calling </a:t>
            </a:r>
            <a:r>
              <a:rPr lang="en-GB" sz="2000" dirty="0">
                <a:solidFill>
                  <a:srgbClr val="0070C0"/>
                </a:solidFill>
                <a:latin typeface="Arial"/>
                <a:cs typeface="Arial"/>
              </a:rPr>
              <a:t>most</a:t>
            </a:r>
            <a:r>
              <a:rPr lang="en-GB" sz="2000" spc="50" dirty="0">
                <a:solidFill>
                  <a:srgbClr val="0070C0"/>
                </a:solidFill>
                <a:latin typeface="Arial"/>
                <a:cs typeface="Arial"/>
              </a:rPr>
              <a:t> </a:t>
            </a:r>
            <a:r>
              <a:rPr lang="en-GB" sz="2000" spc="-5" dirty="0">
                <a:solidFill>
                  <a:srgbClr val="0070C0"/>
                </a:solidFill>
                <a:latin typeface="Arial"/>
                <a:cs typeface="Arial"/>
              </a:rPr>
              <a:t>common</a:t>
            </a:r>
            <a:endParaRPr lang="en-GB" sz="2000" dirty="0">
              <a:solidFill>
                <a:srgbClr val="0070C0"/>
              </a:solidFill>
              <a:latin typeface="Arial"/>
              <a:cs typeface="Arial"/>
            </a:endParaRPr>
          </a:p>
          <a:p>
            <a:pPr marL="355600" indent="-342900">
              <a:lnSpc>
                <a:spcPct val="100000"/>
              </a:lnSpc>
              <a:spcBef>
                <a:spcPts val="575"/>
              </a:spcBef>
              <a:buClr>
                <a:srgbClr val="36A9E0"/>
              </a:buClr>
              <a:buFont typeface="Wingdings"/>
              <a:buChar char=""/>
              <a:tabLst>
                <a:tab pos="354965" algn="l"/>
                <a:tab pos="355600" algn="l"/>
              </a:tabLst>
            </a:pPr>
            <a:r>
              <a:rPr lang="en-GB" sz="2000" spc="-5" dirty="0">
                <a:solidFill>
                  <a:srgbClr val="0070C0"/>
                </a:solidFill>
                <a:latin typeface="Arial"/>
                <a:cs typeface="Arial"/>
              </a:rPr>
              <a:t>All </a:t>
            </a:r>
            <a:r>
              <a:rPr lang="en-GB" sz="2000" dirty="0">
                <a:solidFill>
                  <a:srgbClr val="0070C0"/>
                </a:solidFill>
                <a:latin typeface="Arial"/>
                <a:cs typeface="Arial"/>
              </a:rPr>
              <a:t>felt</a:t>
            </a:r>
            <a:r>
              <a:rPr lang="en-GB" sz="2000" spc="5" dirty="0">
                <a:solidFill>
                  <a:srgbClr val="0070C0"/>
                </a:solidFill>
                <a:latin typeface="Arial"/>
                <a:cs typeface="Arial"/>
              </a:rPr>
              <a:t> </a:t>
            </a:r>
            <a:r>
              <a:rPr lang="en-GB" sz="2000" dirty="0">
                <a:solidFill>
                  <a:srgbClr val="0070C0"/>
                </a:solidFill>
                <a:latin typeface="Arial"/>
                <a:cs typeface="Arial"/>
              </a:rPr>
              <a:t>threatened</a:t>
            </a:r>
          </a:p>
          <a:p>
            <a:pPr marL="355600" marR="850900" indent="-342900">
              <a:lnSpc>
                <a:spcPct val="100000"/>
              </a:lnSpc>
              <a:spcBef>
                <a:spcPts val="580"/>
              </a:spcBef>
              <a:buClr>
                <a:srgbClr val="36A9E0"/>
              </a:buClr>
              <a:buFont typeface="Wingdings"/>
              <a:buChar char=""/>
              <a:tabLst>
                <a:tab pos="354965" algn="l"/>
                <a:tab pos="355600" algn="l"/>
              </a:tabLst>
            </a:pPr>
            <a:r>
              <a:rPr lang="en-GB" sz="2000" spc="-5" dirty="0">
                <a:solidFill>
                  <a:srgbClr val="0070C0"/>
                </a:solidFill>
                <a:latin typeface="Arial"/>
                <a:cs typeface="Arial"/>
              </a:rPr>
              <a:t>Physical abuse included </a:t>
            </a:r>
            <a:r>
              <a:rPr lang="en-GB" sz="2000" spc="-10" dirty="0">
                <a:solidFill>
                  <a:srgbClr val="0070C0"/>
                </a:solidFill>
                <a:latin typeface="Arial"/>
                <a:cs typeface="Arial"/>
              </a:rPr>
              <a:t>pushing, </a:t>
            </a:r>
            <a:r>
              <a:rPr lang="en-GB" sz="2000" spc="-5" dirty="0">
                <a:solidFill>
                  <a:srgbClr val="0070C0"/>
                </a:solidFill>
                <a:latin typeface="Arial"/>
                <a:cs typeface="Arial"/>
              </a:rPr>
              <a:t>kicking, hitting </a:t>
            </a:r>
            <a:r>
              <a:rPr lang="en-GB" sz="2000" dirty="0">
                <a:solidFill>
                  <a:srgbClr val="0070C0"/>
                </a:solidFill>
                <a:latin typeface="Arial"/>
                <a:cs typeface="Arial"/>
              </a:rPr>
              <a:t>&amp;  </a:t>
            </a:r>
            <a:r>
              <a:rPr lang="en-GB" sz="2000" spc="-5" dirty="0">
                <a:solidFill>
                  <a:srgbClr val="0070C0"/>
                </a:solidFill>
                <a:latin typeface="Arial"/>
                <a:cs typeface="Arial"/>
              </a:rPr>
              <a:t>spitting (included under</a:t>
            </a:r>
            <a:r>
              <a:rPr lang="en-GB" sz="2000" spc="40" dirty="0">
                <a:solidFill>
                  <a:srgbClr val="0070C0"/>
                </a:solidFill>
                <a:latin typeface="Arial"/>
                <a:cs typeface="Arial"/>
              </a:rPr>
              <a:t> </a:t>
            </a:r>
            <a:r>
              <a:rPr lang="en-GB" sz="2000" spc="-5" dirty="0">
                <a:solidFill>
                  <a:srgbClr val="0070C0"/>
                </a:solidFill>
                <a:latin typeface="Arial"/>
                <a:cs typeface="Arial"/>
              </a:rPr>
              <a:t>12s)</a:t>
            </a:r>
            <a:endParaRPr lang="en-GB" sz="2000" dirty="0">
              <a:solidFill>
                <a:srgbClr val="0070C0"/>
              </a:solidFill>
              <a:latin typeface="Arial"/>
              <a:cs typeface="Arial"/>
            </a:endParaRPr>
          </a:p>
          <a:p>
            <a:pPr marL="355600" marR="5080" indent="-342900">
              <a:lnSpc>
                <a:spcPct val="100000"/>
              </a:lnSpc>
              <a:spcBef>
                <a:spcPts val="575"/>
              </a:spcBef>
              <a:buClr>
                <a:srgbClr val="36A9E0"/>
              </a:buClr>
              <a:buFont typeface="Wingdings"/>
              <a:buChar char=""/>
              <a:tabLst>
                <a:tab pos="354965" algn="l"/>
                <a:tab pos="355600" algn="l"/>
              </a:tabLst>
            </a:pPr>
            <a:r>
              <a:rPr lang="en-GB" sz="2000" spc="-5" dirty="0">
                <a:solidFill>
                  <a:srgbClr val="0070C0"/>
                </a:solidFill>
                <a:latin typeface="Arial"/>
                <a:cs typeface="Arial"/>
              </a:rPr>
              <a:t>20% </a:t>
            </a:r>
            <a:r>
              <a:rPr lang="en-GB" sz="2000" spc="-10" dirty="0">
                <a:solidFill>
                  <a:srgbClr val="0070C0"/>
                </a:solidFill>
                <a:latin typeface="Arial"/>
                <a:cs typeface="Arial"/>
              </a:rPr>
              <a:t>experience negatively </a:t>
            </a:r>
            <a:r>
              <a:rPr lang="en-GB" sz="2000" spc="-5" dirty="0">
                <a:solidFill>
                  <a:srgbClr val="0070C0"/>
                </a:solidFill>
                <a:latin typeface="Arial"/>
                <a:cs typeface="Arial"/>
              </a:rPr>
              <a:t>affected </a:t>
            </a:r>
            <a:r>
              <a:rPr lang="en-GB" sz="2000" dirty="0">
                <a:solidFill>
                  <a:srgbClr val="0070C0"/>
                </a:solidFill>
                <a:latin typeface="Arial"/>
                <a:cs typeface="Arial"/>
              </a:rPr>
              <a:t>their </a:t>
            </a:r>
            <a:r>
              <a:rPr lang="en-GB" sz="2000" spc="-5" dirty="0">
                <a:solidFill>
                  <a:srgbClr val="0070C0"/>
                </a:solidFill>
                <a:latin typeface="Arial"/>
                <a:cs typeface="Arial"/>
              </a:rPr>
              <a:t>performance or  </a:t>
            </a:r>
            <a:r>
              <a:rPr lang="en-GB" sz="2000" dirty="0">
                <a:solidFill>
                  <a:srgbClr val="0070C0"/>
                </a:solidFill>
                <a:latin typeface="Arial"/>
                <a:cs typeface="Arial"/>
              </a:rPr>
              <a:t>made </a:t>
            </a:r>
            <a:r>
              <a:rPr lang="en-GB" sz="2000" spc="-5" dirty="0">
                <a:solidFill>
                  <a:srgbClr val="0070C0"/>
                </a:solidFill>
                <a:latin typeface="Arial"/>
                <a:cs typeface="Arial"/>
              </a:rPr>
              <a:t>them want </a:t>
            </a:r>
            <a:r>
              <a:rPr lang="en-GB" sz="2000" dirty="0">
                <a:solidFill>
                  <a:srgbClr val="0070C0"/>
                </a:solidFill>
                <a:latin typeface="Arial"/>
                <a:cs typeface="Arial"/>
              </a:rPr>
              <a:t>to</a:t>
            </a:r>
            <a:r>
              <a:rPr lang="en-GB" sz="2000" spc="-5" dirty="0">
                <a:solidFill>
                  <a:srgbClr val="0070C0"/>
                </a:solidFill>
                <a:latin typeface="Arial"/>
                <a:cs typeface="Arial"/>
              </a:rPr>
              <a:t> </a:t>
            </a:r>
            <a:r>
              <a:rPr lang="en-GB" sz="2000" spc="-10" dirty="0">
                <a:solidFill>
                  <a:srgbClr val="0070C0"/>
                </a:solidFill>
                <a:latin typeface="Arial"/>
                <a:cs typeface="Arial"/>
              </a:rPr>
              <a:t>quit</a:t>
            </a:r>
            <a:endParaRPr lang="en-GB" sz="2000" dirty="0">
              <a:solidFill>
                <a:srgbClr val="0070C0"/>
              </a:solidFill>
              <a:latin typeface="Arial"/>
              <a:cs typeface="Arial"/>
            </a:endParaRPr>
          </a:p>
          <a:p>
            <a:pPr marL="355600" indent="-342900">
              <a:lnSpc>
                <a:spcPct val="100000"/>
              </a:lnSpc>
              <a:spcBef>
                <a:spcPts val="580"/>
              </a:spcBef>
              <a:buClr>
                <a:srgbClr val="36A9E0"/>
              </a:buClr>
              <a:buFont typeface="Wingdings"/>
              <a:buChar char=""/>
              <a:tabLst>
                <a:tab pos="354965" algn="l"/>
                <a:tab pos="355600" algn="l"/>
              </a:tabLst>
            </a:pPr>
            <a:r>
              <a:rPr lang="en-GB" sz="2000" dirty="0">
                <a:solidFill>
                  <a:srgbClr val="0070C0"/>
                </a:solidFill>
                <a:latin typeface="Arial"/>
                <a:cs typeface="Arial"/>
              </a:rPr>
              <a:t>For </a:t>
            </a:r>
            <a:r>
              <a:rPr lang="en-GB" sz="2000" spc="-5" dirty="0">
                <a:solidFill>
                  <a:srgbClr val="0070C0"/>
                </a:solidFill>
                <a:latin typeface="Arial"/>
                <a:cs typeface="Arial"/>
              </a:rPr>
              <a:t>half it </a:t>
            </a:r>
            <a:r>
              <a:rPr lang="en-GB" sz="2000" dirty="0">
                <a:solidFill>
                  <a:srgbClr val="0070C0"/>
                </a:solidFill>
                <a:latin typeface="Arial"/>
                <a:cs typeface="Arial"/>
              </a:rPr>
              <a:t>continued </a:t>
            </a:r>
            <a:r>
              <a:rPr lang="en-GB" sz="2000" spc="-5" dirty="0">
                <a:solidFill>
                  <a:srgbClr val="0070C0"/>
                </a:solidFill>
                <a:latin typeface="Arial"/>
                <a:cs typeface="Arial"/>
              </a:rPr>
              <a:t>after </a:t>
            </a:r>
            <a:r>
              <a:rPr lang="en-GB" sz="2000" dirty="0">
                <a:solidFill>
                  <a:srgbClr val="0070C0"/>
                </a:solidFill>
                <a:latin typeface="Arial"/>
                <a:cs typeface="Arial"/>
              </a:rPr>
              <a:t>sports </a:t>
            </a:r>
            <a:r>
              <a:rPr lang="en-GB" sz="2000" spc="-5" dirty="0">
                <a:solidFill>
                  <a:srgbClr val="0070C0"/>
                </a:solidFill>
                <a:latin typeface="Arial"/>
                <a:cs typeface="Arial"/>
              </a:rPr>
              <a:t>activity</a:t>
            </a:r>
            <a:r>
              <a:rPr lang="en-GB" sz="2000" spc="-20" dirty="0">
                <a:solidFill>
                  <a:srgbClr val="0070C0"/>
                </a:solidFill>
                <a:latin typeface="Arial"/>
                <a:cs typeface="Arial"/>
              </a:rPr>
              <a:t> </a:t>
            </a:r>
            <a:r>
              <a:rPr lang="en-GB" sz="2000" spc="-10" dirty="0">
                <a:solidFill>
                  <a:srgbClr val="0070C0"/>
                </a:solidFill>
                <a:latin typeface="Arial"/>
                <a:cs typeface="Arial"/>
              </a:rPr>
              <a:t>ended</a:t>
            </a:r>
            <a:endParaRPr lang="en-GB" sz="2000" dirty="0">
              <a:solidFill>
                <a:srgbClr val="0070C0"/>
              </a:solidFill>
              <a:latin typeface="Arial"/>
              <a:cs typeface="Arial"/>
            </a:endParaRPr>
          </a:p>
          <a:p>
            <a:endParaRPr lang="en-GB" dirty="0"/>
          </a:p>
        </p:txBody>
      </p:sp>
      <p:sp>
        <p:nvSpPr>
          <p:cNvPr id="5" name="TextBox 4">
            <a:extLst>
              <a:ext uri="{FF2B5EF4-FFF2-40B4-BE49-F238E27FC236}">
                <a16:creationId xmlns:a16="http://schemas.microsoft.com/office/drawing/2014/main" id="{410F0CD9-3553-BC50-2116-BE642F54D846}"/>
              </a:ext>
            </a:extLst>
          </p:cNvPr>
          <p:cNvSpPr txBox="1"/>
          <p:nvPr/>
        </p:nvSpPr>
        <p:spPr>
          <a:xfrm>
            <a:off x="7101444" y="1175656"/>
            <a:ext cx="4252355" cy="4352474"/>
          </a:xfrm>
          <a:prstGeom prst="rect">
            <a:avLst/>
          </a:prstGeom>
          <a:noFill/>
        </p:spPr>
        <p:txBody>
          <a:bodyPr wrap="square" rtlCol="0">
            <a:spAutoFit/>
          </a:bodyPr>
          <a:lstStyle/>
          <a:p>
            <a:r>
              <a:rPr lang="en-GB" dirty="0"/>
              <a:t>Parents/carers:</a:t>
            </a:r>
          </a:p>
          <a:p>
            <a:pPr marL="469265" marR="41275" indent="-457200">
              <a:lnSpc>
                <a:spcPct val="100000"/>
              </a:lnSpc>
              <a:spcBef>
                <a:spcPts val="105"/>
              </a:spcBef>
              <a:buClr>
                <a:srgbClr val="36A9E0"/>
              </a:buClr>
              <a:buFont typeface="Wingdings"/>
              <a:buChar char=""/>
              <a:tabLst>
                <a:tab pos="469265" algn="l"/>
                <a:tab pos="469900" algn="l"/>
              </a:tabLst>
            </a:pPr>
            <a:r>
              <a:rPr lang="en-GB" sz="2000" spc="-5" dirty="0">
                <a:solidFill>
                  <a:srgbClr val="0070C0"/>
                </a:solidFill>
                <a:latin typeface="Arial"/>
                <a:cs typeface="Arial"/>
              </a:rPr>
              <a:t>Half </a:t>
            </a:r>
            <a:r>
              <a:rPr lang="en-GB" sz="2000" dirty="0">
                <a:solidFill>
                  <a:srgbClr val="0070C0"/>
                </a:solidFill>
                <a:latin typeface="Arial"/>
                <a:cs typeface="Arial"/>
              </a:rPr>
              <a:t>said their child had mentioned spectator  </a:t>
            </a:r>
            <a:r>
              <a:rPr lang="en-GB" sz="2000" spc="-5" dirty="0">
                <a:solidFill>
                  <a:srgbClr val="0070C0"/>
                </a:solidFill>
                <a:latin typeface="Arial"/>
                <a:cs typeface="Arial"/>
              </a:rPr>
              <a:t>behaviour</a:t>
            </a:r>
            <a:endParaRPr lang="en-GB" sz="2000" dirty="0">
              <a:solidFill>
                <a:srgbClr val="0070C0"/>
              </a:solidFill>
              <a:latin typeface="Arial"/>
              <a:cs typeface="Arial"/>
            </a:endParaRPr>
          </a:p>
          <a:p>
            <a:pPr marL="469265" indent="-457200">
              <a:lnSpc>
                <a:spcPct val="100000"/>
              </a:lnSpc>
              <a:spcBef>
                <a:spcPts val="625"/>
              </a:spcBef>
              <a:buClr>
                <a:srgbClr val="36A9E0"/>
              </a:buClr>
              <a:buFont typeface="Wingdings"/>
              <a:buChar char=""/>
              <a:tabLst>
                <a:tab pos="469265" algn="l"/>
                <a:tab pos="469900" algn="l"/>
              </a:tabLst>
            </a:pPr>
            <a:r>
              <a:rPr lang="en-GB" sz="2000" dirty="0">
                <a:solidFill>
                  <a:srgbClr val="0070C0"/>
                </a:solidFill>
                <a:latin typeface="Arial"/>
                <a:cs typeface="Arial"/>
              </a:rPr>
              <a:t>43% </a:t>
            </a:r>
            <a:r>
              <a:rPr lang="en-GB" sz="2000" spc="-5" dirty="0">
                <a:solidFill>
                  <a:srgbClr val="0070C0"/>
                </a:solidFill>
                <a:latin typeface="Arial"/>
                <a:cs typeface="Arial"/>
              </a:rPr>
              <a:t>parents </a:t>
            </a:r>
            <a:r>
              <a:rPr lang="en-GB" sz="2000" dirty="0">
                <a:solidFill>
                  <a:srgbClr val="0070C0"/>
                </a:solidFill>
                <a:latin typeface="Arial"/>
                <a:cs typeface="Arial"/>
              </a:rPr>
              <a:t>had witnessed bad</a:t>
            </a:r>
            <a:r>
              <a:rPr lang="en-GB" sz="2000" spc="-65" dirty="0">
                <a:solidFill>
                  <a:srgbClr val="0070C0"/>
                </a:solidFill>
                <a:latin typeface="Arial"/>
                <a:cs typeface="Arial"/>
              </a:rPr>
              <a:t> </a:t>
            </a:r>
            <a:r>
              <a:rPr lang="en-GB" sz="2000" dirty="0">
                <a:solidFill>
                  <a:srgbClr val="0070C0"/>
                </a:solidFill>
                <a:latin typeface="Arial"/>
                <a:cs typeface="Arial"/>
              </a:rPr>
              <a:t>behaviour</a:t>
            </a:r>
          </a:p>
          <a:p>
            <a:pPr marL="469265" marR="5080" indent="-457200">
              <a:lnSpc>
                <a:spcPct val="100000"/>
              </a:lnSpc>
              <a:spcBef>
                <a:spcPts val="625"/>
              </a:spcBef>
              <a:buClr>
                <a:srgbClr val="36A9E0"/>
              </a:buClr>
              <a:buFont typeface="Wingdings"/>
              <a:buChar char=""/>
              <a:tabLst>
                <a:tab pos="469265" algn="l"/>
                <a:tab pos="469900" algn="l"/>
              </a:tabLst>
            </a:pPr>
            <a:r>
              <a:rPr lang="en-GB" sz="2000" dirty="0">
                <a:solidFill>
                  <a:srgbClr val="0070C0"/>
                </a:solidFill>
                <a:latin typeface="Arial"/>
                <a:cs typeface="Arial"/>
              </a:rPr>
              <a:t>Commonly swearing </a:t>
            </a:r>
            <a:r>
              <a:rPr lang="en-GB" sz="2000" spc="-5" dirty="0">
                <a:solidFill>
                  <a:srgbClr val="0070C0"/>
                </a:solidFill>
                <a:latin typeface="Arial"/>
                <a:cs typeface="Arial"/>
              </a:rPr>
              <a:t>at </a:t>
            </a:r>
            <a:r>
              <a:rPr lang="en-GB" sz="2000" dirty="0">
                <a:solidFill>
                  <a:srgbClr val="0070C0"/>
                </a:solidFill>
                <a:latin typeface="Arial"/>
                <a:cs typeface="Arial"/>
              </a:rPr>
              <a:t>young </a:t>
            </a:r>
            <a:r>
              <a:rPr lang="en-GB" sz="2000" spc="-5" dirty="0">
                <a:solidFill>
                  <a:srgbClr val="0070C0"/>
                </a:solidFill>
                <a:latin typeface="Arial"/>
                <a:cs typeface="Arial"/>
              </a:rPr>
              <a:t>people, </a:t>
            </a:r>
            <a:r>
              <a:rPr lang="en-GB" sz="2000" spc="5" dirty="0">
                <a:solidFill>
                  <a:srgbClr val="0070C0"/>
                </a:solidFill>
                <a:latin typeface="Arial"/>
                <a:cs typeface="Arial"/>
              </a:rPr>
              <a:t>name-  </a:t>
            </a:r>
            <a:r>
              <a:rPr lang="en-GB" sz="2000" dirty="0">
                <a:solidFill>
                  <a:srgbClr val="0070C0"/>
                </a:solidFill>
                <a:latin typeface="Arial"/>
                <a:cs typeface="Arial"/>
              </a:rPr>
              <a:t>calling and making fun of</a:t>
            </a:r>
            <a:r>
              <a:rPr lang="en-GB" sz="2000" spc="-30" dirty="0">
                <a:solidFill>
                  <a:srgbClr val="0070C0"/>
                </a:solidFill>
                <a:latin typeface="Arial"/>
                <a:cs typeface="Arial"/>
              </a:rPr>
              <a:t> </a:t>
            </a:r>
            <a:r>
              <a:rPr lang="en-GB" sz="2000" spc="-5" dirty="0">
                <a:solidFill>
                  <a:srgbClr val="0070C0"/>
                </a:solidFill>
                <a:latin typeface="Arial"/>
                <a:cs typeface="Arial"/>
              </a:rPr>
              <a:t>them</a:t>
            </a:r>
            <a:endParaRPr lang="en-GB" sz="2000" dirty="0">
              <a:solidFill>
                <a:srgbClr val="0070C0"/>
              </a:solidFill>
              <a:latin typeface="Arial"/>
              <a:cs typeface="Arial"/>
            </a:endParaRPr>
          </a:p>
          <a:p>
            <a:pPr marL="469265" marR="245745" indent="-457200">
              <a:lnSpc>
                <a:spcPct val="100000"/>
              </a:lnSpc>
              <a:spcBef>
                <a:spcPts val="625"/>
              </a:spcBef>
              <a:buClr>
                <a:srgbClr val="36A9E0"/>
              </a:buClr>
              <a:buFont typeface="Wingdings"/>
              <a:buChar char=""/>
              <a:tabLst>
                <a:tab pos="469265" algn="l"/>
                <a:tab pos="469900" algn="l"/>
              </a:tabLst>
            </a:pPr>
            <a:r>
              <a:rPr lang="en-GB" sz="2000" dirty="0">
                <a:solidFill>
                  <a:srgbClr val="0070C0"/>
                </a:solidFill>
                <a:latin typeface="Arial"/>
                <a:cs typeface="Arial"/>
              </a:rPr>
              <a:t>68% reported </a:t>
            </a:r>
            <a:r>
              <a:rPr lang="en-GB" sz="2000" spc="-5" dirty="0">
                <a:solidFill>
                  <a:srgbClr val="0070C0"/>
                </a:solidFill>
                <a:latin typeface="Arial"/>
                <a:cs typeface="Arial"/>
              </a:rPr>
              <a:t>that </a:t>
            </a:r>
            <a:r>
              <a:rPr lang="en-GB" sz="2000" dirty="0">
                <a:solidFill>
                  <a:srgbClr val="0070C0"/>
                </a:solidFill>
                <a:latin typeface="Arial"/>
                <a:cs typeface="Arial"/>
              </a:rPr>
              <a:t>someone </a:t>
            </a:r>
            <a:r>
              <a:rPr lang="en-GB" sz="2000" spc="-5" dirty="0">
                <a:solidFill>
                  <a:srgbClr val="0070C0"/>
                </a:solidFill>
                <a:latin typeface="Arial"/>
                <a:cs typeface="Arial"/>
              </a:rPr>
              <a:t>challenged </a:t>
            </a:r>
            <a:r>
              <a:rPr lang="en-GB" sz="2000" dirty="0">
                <a:solidFill>
                  <a:srgbClr val="0070C0"/>
                </a:solidFill>
                <a:latin typeface="Arial"/>
                <a:cs typeface="Arial"/>
              </a:rPr>
              <a:t>the  behaviour</a:t>
            </a:r>
          </a:p>
          <a:p>
            <a:pPr marL="469265" indent="-457200">
              <a:lnSpc>
                <a:spcPct val="100000"/>
              </a:lnSpc>
              <a:spcBef>
                <a:spcPts val="625"/>
              </a:spcBef>
              <a:buClr>
                <a:srgbClr val="36A9E0"/>
              </a:buClr>
              <a:buFont typeface="Wingdings"/>
              <a:buChar char=""/>
              <a:tabLst>
                <a:tab pos="469265" algn="l"/>
                <a:tab pos="469900" algn="l"/>
              </a:tabLst>
            </a:pPr>
            <a:r>
              <a:rPr lang="en-GB" sz="2000" dirty="0">
                <a:solidFill>
                  <a:srgbClr val="0070C0"/>
                </a:solidFill>
                <a:latin typeface="Arial"/>
                <a:cs typeface="Arial"/>
              </a:rPr>
              <a:t>A </a:t>
            </a:r>
            <a:r>
              <a:rPr lang="en-GB" sz="2000" spc="-5" dirty="0">
                <a:solidFill>
                  <a:srgbClr val="0070C0"/>
                </a:solidFill>
                <a:latin typeface="Arial"/>
                <a:cs typeface="Arial"/>
              </a:rPr>
              <a:t>quarter </a:t>
            </a:r>
            <a:r>
              <a:rPr lang="en-GB" sz="2000" dirty="0">
                <a:solidFill>
                  <a:srgbClr val="0070C0"/>
                </a:solidFill>
                <a:latin typeface="Arial"/>
                <a:cs typeface="Arial"/>
              </a:rPr>
              <a:t>would </a:t>
            </a:r>
            <a:r>
              <a:rPr lang="en-GB" sz="2000" spc="-5" dirty="0">
                <a:solidFill>
                  <a:srgbClr val="0070C0"/>
                </a:solidFill>
                <a:latin typeface="Arial"/>
                <a:cs typeface="Arial"/>
              </a:rPr>
              <a:t>not </a:t>
            </a:r>
            <a:r>
              <a:rPr lang="en-GB" sz="2000" spc="5" dirty="0">
                <a:solidFill>
                  <a:srgbClr val="0070C0"/>
                </a:solidFill>
                <a:latin typeface="Arial"/>
                <a:cs typeface="Arial"/>
              </a:rPr>
              <a:t>know </a:t>
            </a:r>
            <a:r>
              <a:rPr lang="en-GB" sz="2000" dirty="0">
                <a:solidFill>
                  <a:srgbClr val="0070C0"/>
                </a:solidFill>
                <a:latin typeface="Arial"/>
                <a:cs typeface="Arial"/>
              </a:rPr>
              <a:t>what to</a:t>
            </a:r>
            <a:r>
              <a:rPr lang="en-GB" sz="2000" spc="-65" dirty="0">
                <a:solidFill>
                  <a:srgbClr val="0070C0"/>
                </a:solidFill>
                <a:latin typeface="Arial"/>
                <a:cs typeface="Arial"/>
              </a:rPr>
              <a:t> </a:t>
            </a:r>
            <a:r>
              <a:rPr lang="en-GB" sz="2000" dirty="0">
                <a:solidFill>
                  <a:srgbClr val="0070C0"/>
                </a:solidFill>
                <a:latin typeface="Arial"/>
                <a:cs typeface="Arial"/>
              </a:rPr>
              <a:t>do</a:t>
            </a:r>
          </a:p>
          <a:p>
            <a:endParaRPr lang="en-GB" dirty="0"/>
          </a:p>
        </p:txBody>
      </p:sp>
    </p:spTree>
    <p:extLst>
      <p:ext uri="{BB962C8B-B14F-4D97-AF65-F5344CB8AC3E}">
        <p14:creationId xmlns:p14="http://schemas.microsoft.com/office/powerpoint/2010/main" val="2414915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182A71-E8A6-3807-B1C9-ADCAD11115FB}"/>
              </a:ext>
            </a:extLst>
          </p:cNvPr>
          <p:cNvSpPr>
            <a:spLocks noGrp="1"/>
          </p:cNvSpPr>
          <p:nvPr>
            <p:ph type="ctrTitle"/>
          </p:nvPr>
        </p:nvSpPr>
        <p:spPr>
          <a:xfrm>
            <a:off x="838200" y="1731056"/>
            <a:ext cx="4891268" cy="867460"/>
          </a:xfrm>
        </p:spPr>
        <p:txBody>
          <a:bodyPr>
            <a:normAutofit/>
          </a:bodyPr>
          <a:lstStyle/>
          <a:p>
            <a:r>
              <a:rPr lang="en-GB" sz="2800" b="1" dirty="0">
                <a:latin typeface="Gotham Rounded Book" pitchFamily="50" charset="0"/>
              </a:rPr>
              <a:t>AIMS</a:t>
            </a:r>
          </a:p>
        </p:txBody>
      </p:sp>
      <p:sp>
        <p:nvSpPr>
          <p:cNvPr id="3" name="Subtitle 2">
            <a:extLst>
              <a:ext uri="{FF2B5EF4-FFF2-40B4-BE49-F238E27FC236}">
                <a16:creationId xmlns:a16="http://schemas.microsoft.com/office/drawing/2014/main" id="{64E3BCD3-5496-71A0-CEEB-55E4D09AB8C2}"/>
              </a:ext>
            </a:extLst>
          </p:cNvPr>
          <p:cNvSpPr>
            <a:spLocks noGrp="1"/>
          </p:cNvSpPr>
          <p:nvPr>
            <p:ph type="subTitle" idx="1"/>
          </p:nvPr>
        </p:nvSpPr>
        <p:spPr>
          <a:xfrm>
            <a:off x="510639" y="2375706"/>
            <a:ext cx="6483927" cy="3561956"/>
          </a:xfrm>
        </p:spPr>
        <p:txBody>
          <a:bodyPr>
            <a:noAutofit/>
          </a:bodyPr>
          <a:lstStyle/>
          <a:p>
            <a:pPr marL="375285" indent="-363220">
              <a:lnSpc>
                <a:spcPct val="100000"/>
              </a:lnSpc>
              <a:spcBef>
                <a:spcPts val="675"/>
              </a:spcBef>
              <a:buClr>
                <a:srgbClr val="36A9E0"/>
              </a:buClr>
              <a:buFont typeface="Wingdings"/>
              <a:buChar char=""/>
              <a:tabLst>
                <a:tab pos="375285" algn="l"/>
                <a:tab pos="375920" algn="l"/>
              </a:tabLst>
            </a:pPr>
            <a:r>
              <a:rPr lang="en-GB" sz="2400" dirty="0">
                <a:solidFill>
                  <a:srgbClr val="0070C0"/>
                </a:solidFill>
                <a:latin typeface="Arial"/>
                <a:cs typeface="Arial"/>
              </a:rPr>
              <a:t>to </a:t>
            </a:r>
            <a:r>
              <a:rPr lang="en-GB" sz="2400" spc="-5" dirty="0">
                <a:solidFill>
                  <a:srgbClr val="0070C0"/>
                </a:solidFill>
                <a:latin typeface="Arial"/>
                <a:cs typeface="Arial"/>
              </a:rPr>
              <a:t>identify </a:t>
            </a:r>
            <a:r>
              <a:rPr lang="en-GB" sz="2400" dirty="0">
                <a:solidFill>
                  <a:srgbClr val="0070C0"/>
                </a:solidFill>
                <a:latin typeface="Arial"/>
                <a:cs typeface="Arial"/>
              </a:rPr>
              <a:t>the </a:t>
            </a:r>
            <a:r>
              <a:rPr lang="en-GB" sz="2400" spc="-5" dirty="0">
                <a:solidFill>
                  <a:srgbClr val="0070C0"/>
                </a:solidFill>
                <a:latin typeface="Arial"/>
                <a:cs typeface="Arial"/>
              </a:rPr>
              <a:t>benefits of parents’ involvement in</a:t>
            </a:r>
            <a:r>
              <a:rPr lang="en-GB" sz="2400" spc="10" dirty="0">
                <a:solidFill>
                  <a:srgbClr val="0070C0"/>
                </a:solidFill>
                <a:latin typeface="Arial"/>
                <a:cs typeface="Arial"/>
              </a:rPr>
              <a:t> </a:t>
            </a:r>
            <a:r>
              <a:rPr lang="en-GB" sz="2400" dirty="0">
                <a:solidFill>
                  <a:srgbClr val="0070C0"/>
                </a:solidFill>
                <a:latin typeface="Arial"/>
                <a:cs typeface="Arial"/>
              </a:rPr>
              <a:t>sport</a:t>
            </a:r>
          </a:p>
          <a:p>
            <a:pPr marL="375285" marR="41910" indent="-363220">
              <a:lnSpc>
                <a:spcPct val="100000"/>
              </a:lnSpc>
              <a:spcBef>
                <a:spcPts val="575"/>
              </a:spcBef>
              <a:buClr>
                <a:srgbClr val="36A9E0"/>
              </a:buClr>
              <a:buFont typeface="Wingdings"/>
              <a:buChar char=""/>
              <a:tabLst>
                <a:tab pos="375285" algn="l"/>
                <a:tab pos="375920" algn="l"/>
              </a:tabLst>
            </a:pPr>
            <a:r>
              <a:rPr lang="en-GB" sz="2400" dirty="0">
                <a:solidFill>
                  <a:srgbClr val="0070C0"/>
                </a:solidFill>
                <a:latin typeface="Arial"/>
                <a:cs typeface="Arial"/>
              </a:rPr>
              <a:t>to </a:t>
            </a:r>
            <a:r>
              <a:rPr lang="en-GB" sz="2400" spc="-5" dirty="0">
                <a:solidFill>
                  <a:srgbClr val="0070C0"/>
                </a:solidFill>
                <a:latin typeface="Arial"/>
                <a:cs typeface="Arial"/>
              </a:rPr>
              <a:t>identify </a:t>
            </a:r>
            <a:r>
              <a:rPr lang="en-GB" sz="2400" dirty="0">
                <a:solidFill>
                  <a:srgbClr val="0070C0"/>
                </a:solidFill>
                <a:latin typeface="Arial"/>
                <a:cs typeface="Arial"/>
              </a:rPr>
              <a:t>the </a:t>
            </a:r>
            <a:r>
              <a:rPr lang="en-GB" sz="2400" spc="-5" dirty="0">
                <a:solidFill>
                  <a:srgbClr val="0070C0"/>
                </a:solidFill>
                <a:latin typeface="Arial"/>
                <a:cs typeface="Arial"/>
              </a:rPr>
              <a:t>nature and extent of </a:t>
            </a:r>
            <a:r>
              <a:rPr lang="en-GB" sz="2400" dirty="0">
                <a:solidFill>
                  <a:srgbClr val="0070C0"/>
                </a:solidFill>
                <a:latin typeface="Arial"/>
                <a:cs typeface="Arial"/>
              </a:rPr>
              <a:t>the </a:t>
            </a:r>
            <a:r>
              <a:rPr lang="en-GB" sz="2400" spc="-5" dirty="0">
                <a:solidFill>
                  <a:srgbClr val="0070C0"/>
                </a:solidFill>
                <a:latin typeface="Arial"/>
                <a:cs typeface="Arial"/>
              </a:rPr>
              <a:t>problem of </a:t>
            </a:r>
            <a:r>
              <a:rPr lang="en-GB" sz="2400" spc="-10" dirty="0">
                <a:solidFill>
                  <a:srgbClr val="0070C0"/>
                </a:solidFill>
                <a:latin typeface="Arial"/>
                <a:cs typeface="Arial"/>
              </a:rPr>
              <a:t>poor </a:t>
            </a:r>
            <a:r>
              <a:rPr lang="en-GB" sz="2400" spc="-5" dirty="0">
                <a:solidFill>
                  <a:srgbClr val="0070C0"/>
                </a:solidFill>
                <a:latin typeface="Arial"/>
                <a:cs typeface="Arial"/>
              </a:rPr>
              <a:t>parental</a:t>
            </a:r>
            <a:r>
              <a:rPr lang="en-GB" sz="2400" dirty="0">
                <a:solidFill>
                  <a:srgbClr val="0070C0"/>
                </a:solidFill>
                <a:latin typeface="Arial"/>
                <a:cs typeface="Arial"/>
              </a:rPr>
              <a:t> </a:t>
            </a:r>
            <a:r>
              <a:rPr lang="en-GB" sz="2400" spc="-5" dirty="0">
                <a:solidFill>
                  <a:srgbClr val="0070C0"/>
                </a:solidFill>
                <a:latin typeface="Arial"/>
                <a:cs typeface="Arial"/>
              </a:rPr>
              <a:t>behaviour</a:t>
            </a:r>
            <a:endParaRPr lang="en-GB" sz="2400" dirty="0">
              <a:solidFill>
                <a:srgbClr val="0070C0"/>
              </a:solidFill>
              <a:latin typeface="Arial"/>
              <a:cs typeface="Arial"/>
            </a:endParaRPr>
          </a:p>
          <a:p>
            <a:pPr marL="375285" marR="5080" indent="-363220">
              <a:lnSpc>
                <a:spcPct val="100000"/>
              </a:lnSpc>
              <a:spcBef>
                <a:spcPts val="580"/>
              </a:spcBef>
              <a:buClr>
                <a:srgbClr val="36A9E0"/>
              </a:buClr>
              <a:buFont typeface="Wingdings"/>
              <a:buChar char=""/>
              <a:tabLst>
                <a:tab pos="375285" algn="l"/>
                <a:tab pos="375920" algn="l"/>
              </a:tabLst>
            </a:pPr>
            <a:r>
              <a:rPr lang="en-GB" sz="2400" dirty="0">
                <a:solidFill>
                  <a:srgbClr val="0070C0"/>
                </a:solidFill>
                <a:latin typeface="Arial"/>
                <a:cs typeface="Arial"/>
              </a:rPr>
              <a:t>to </a:t>
            </a:r>
            <a:r>
              <a:rPr lang="en-GB" sz="2400" spc="-5" dirty="0">
                <a:solidFill>
                  <a:srgbClr val="0070C0"/>
                </a:solidFill>
                <a:latin typeface="Arial"/>
                <a:cs typeface="Arial"/>
              </a:rPr>
              <a:t>consider </a:t>
            </a:r>
            <a:r>
              <a:rPr lang="en-GB" sz="2400" dirty="0">
                <a:solidFill>
                  <a:srgbClr val="0070C0"/>
                </a:solidFill>
                <a:latin typeface="Arial"/>
                <a:cs typeface="Arial"/>
              </a:rPr>
              <a:t>the </a:t>
            </a:r>
            <a:r>
              <a:rPr lang="en-GB" sz="2400" spc="-5" dirty="0">
                <a:solidFill>
                  <a:srgbClr val="0070C0"/>
                </a:solidFill>
                <a:latin typeface="Arial"/>
                <a:cs typeface="Arial"/>
              </a:rPr>
              <a:t>impact of poor </a:t>
            </a:r>
            <a:r>
              <a:rPr lang="en-GB" sz="2400" spc="-10" dirty="0">
                <a:solidFill>
                  <a:srgbClr val="0070C0"/>
                </a:solidFill>
                <a:latin typeface="Arial"/>
                <a:cs typeface="Arial"/>
              </a:rPr>
              <a:t>behaviour, </a:t>
            </a:r>
            <a:r>
              <a:rPr lang="en-GB" sz="2400" spc="-5" dirty="0">
                <a:solidFill>
                  <a:srgbClr val="0070C0"/>
                </a:solidFill>
                <a:latin typeface="Arial"/>
                <a:cs typeface="Arial"/>
              </a:rPr>
              <a:t>especially on young</a:t>
            </a:r>
            <a:r>
              <a:rPr lang="en-GB" sz="2400" spc="5" dirty="0">
                <a:solidFill>
                  <a:srgbClr val="0070C0"/>
                </a:solidFill>
                <a:latin typeface="Arial"/>
                <a:cs typeface="Arial"/>
              </a:rPr>
              <a:t> </a:t>
            </a:r>
            <a:r>
              <a:rPr lang="en-GB" sz="2400" spc="-10" dirty="0">
                <a:solidFill>
                  <a:srgbClr val="0070C0"/>
                </a:solidFill>
                <a:latin typeface="Arial"/>
                <a:cs typeface="Arial"/>
              </a:rPr>
              <a:t>people</a:t>
            </a:r>
            <a:endParaRPr lang="en-GB" sz="2400" dirty="0">
              <a:solidFill>
                <a:srgbClr val="0070C0"/>
              </a:solidFill>
              <a:latin typeface="Arial"/>
              <a:cs typeface="Arial"/>
            </a:endParaRPr>
          </a:p>
          <a:p>
            <a:pPr marL="375285" indent="-363220">
              <a:lnSpc>
                <a:spcPct val="100000"/>
              </a:lnSpc>
              <a:spcBef>
                <a:spcPts val="575"/>
              </a:spcBef>
              <a:buClr>
                <a:srgbClr val="36A9E0"/>
              </a:buClr>
              <a:buFont typeface="Wingdings"/>
              <a:buChar char=""/>
              <a:tabLst>
                <a:tab pos="375285" algn="l"/>
                <a:tab pos="375920" algn="l"/>
              </a:tabLst>
            </a:pPr>
            <a:r>
              <a:rPr lang="en-GB" sz="2400" dirty="0">
                <a:solidFill>
                  <a:srgbClr val="0070C0"/>
                </a:solidFill>
                <a:latin typeface="Arial"/>
                <a:cs typeface="Arial"/>
              </a:rPr>
              <a:t>to </a:t>
            </a:r>
            <a:r>
              <a:rPr lang="en-GB" sz="2400" spc="-5" dirty="0">
                <a:solidFill>
                  <a:srgbClr val="0070C0"/>
                </a:solidFill>
                <a:latin typeface="Arial"/>
                <a:cs typeface="Arial"/>
              </a:rPr>
              <a:t>identify how </a:t>
            </a:r>
            <a:r>
              <a:rPr lang="en-GB" sz="2400" dirty="0">
                <a:solidFill>
                  <a:srgbClr val="0070C0"/>
                </a:solidFill>
                <a:latin typeface="Arial"/>
                <a:cs typeface="Arial"/>
              </a:rPr>
              <a:t>to </a:t>
            </a:r>
            <a:r>
              <a:rPr lang="en-GB" sz="2400" spc="-5" dirty="0">
                <a:solidFill>
                  <a:srgbClr val="0070C0"/>
                </a:solidFill>
                <a:latin typeface="Arial"/>
                <a:cs typeface="Arial"/>
              </a:rPr>
              <a:t>avoid, reduce or deal with</a:t>
            </a:r>
            <a:r>
              <a:rPr lang="en-GB" sz="2400" spc="40" dirty="0">
                <a:solidFill>
                  <a:srgbClr val="0070C0"/>
                </a:solidFill>
                <a:latin typeface="Arial"/>
                <a:cs typeface="Arial"/>
              </a:rPr>
              <a:t> </a:t>
            </a:r>
            <a:r>
              <a:rPr lang="en-GB" sz="2400" spc="-5" dirty="0">
                <a:solidFill>
                  <a:srgbClr val="0070C0"/>
                </a:solidFill>
                <a:latin typeface="Arial"/>
                <a:cs typeface="Arial"/>
              </a:rPr>
              <a:t>incidents.</a:t>
            </a:r>
            <a:endParaRPr lang="en-GB" sz="2400" dirty="0">
              <a:solidFill>
                <a:srgbClr val="0070C0"/>
              </a:solidFill>
              <a:latin typeface="Arial"/>
              <a:cs typeface="Arial"/>
            </a:endParaRPr>
          </a:p>
          <a:p>
            <a:pPr marL="0" marR="0" lvl="0" indent="0"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GB" sz="2000" dirty="0">
              <a:solidFill>
                <a:prstClr val="black"/>
              </a:solidFill>
              <a:latin typeface="Gotham Rounded Book" pitchFamily="50" charset="0"/>
            </a:endParaRPr>
          </a:p>
        </p:txBody>
      </p:sp>
    </p:spTree>
    <p:extLst>
      <p:ext uri="{BB962C8B-B14F-4D97-AF65-F5344CB8AC3E}">
        <p14:creationId xmlns:p14="http://schemas.microsoft.com/office/powerpoint/2010/main" val="26636615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0C9749-1D8B-D64F-9B60-14AC3C3D64E6}"/>
              </a:ext>
            </a:extLst>
          </p:cNvPr>
          <p:cNvSpPr>
            <a:spLocks noGrp="1"/>
          </p:cNvSpPr>
          <p:nvPr>
            <p:ph type="ctrTitle"/>
          </p:nvPr>
        </p:nvSpPr>
        <p:spPr>
          <a:xfrm>
            <a:off x="964869" y="2253852"/>
            <a:ext cx="6160325" cy="3422553"/>
          </a:xfrm>
        </p:spPr>
        <p:txBody>
          <a:bodyPr>
            <a:normAutofit fontScale="90000"/>
          </a:bodyPr>
          <a:lstStyle/>
          <a:p>
            <a:pPr marL="512445" marR="5080" indent="-500380">
              <a:lnSpc>
                <a:spcPct val="100000"/>
              </a:lnSpc>
              <a:spcBef>
                <a:spcPts val="105"/>
              </a:spcBef>
            </a:pPr>
            <a:r>
              <a:rPr lang="en-GB" sz="3600" b="1" spc="-5" dirty="0">
                <a:solidFill>
                  <a:srgbClr val="0070C0"/>
                </a:solidFill>
                <a:latin typeface="Arial"/>
                <a:cs typeface="Arial"/>
              </a:rPr>
              <a:t>	Identify practical </a:t>
            </a:r>
            <a:r>
              <a:rPr lang="en-GB" sz="3600" b="1" dirty="0">
                <a:solidFill>
                  <a:srgbClr val="0070C0"/>
                </a:solidFill>
                <a:latin typeface="Arial"/>
                <a:cs typeface="Arial"/>
              </a:rPr>
              <a:t>steps </a:t>
            </a:r>
            <a:r>
              <a:rPr lang="en-GB" sz="3600" b="1" spc="-5" dirty="0">
                <a:solidFill>
                  <a:srgbClr val="0070C0"/>
                </a:solidFill>
                <a:latin typeface="Arial"/>
                <a:cs typeface="Arial"/>
              </a:rPr>
              <a:t>that netball clubs  and </a:t>
            </a:r>
            <a:r>
              <a:rPr lang="en-GB" sz="3600" b="1" dirty="0">
                <a:solidFill>
                  <a:srgbClr val="0070C0"/>
                </a:solidFill>
                <a:latin typeface="Arial"/>
                <a:cs typeface="Arial"/>
              </a:rPr>
              <a:t>sports </a:t>
            </a:r>
            <a:r>
              <a:rPr lang="en-GB" sz="3600" b="1" spc="-5" dirty="0">
                <a:solidFill>
                  <a:srgbClr val="0070C0"/>
                </a:solidFill>
                <a:latin typeface="Arial"/>
                <a:cs typeface="Arial"/>
              </a:rPr>
              <a:t>organisations </a:t>
            </a:r>
            <a:r>
              <a:rPr lang="en-GB" sz="3600" b="1" dirty="0">
                <a:solidFill>
                  <a:srgbClr val="0070C0"/>
                </a:solidFill>
                <a:latin typeface="Arial"/>
                <a:cs typeface="Arial"/>
              </a:rPr>
              <a:t>can </a:t>
            </a:r>
            <a:r>
              <a:rPr lang="en-GB" sz="3600" b="1" spc="-5" dirty="0">
                <a:solidFill>
                  <a:srgbClr val="0070C0"/>
                </a:solidFill>
                <a:latin typeface="Arial"/>
                <a:cs typeface="Arial"/>
              </a:rPr>
              <a:t>(or do)  </a:t>
            </a:r>
            <a:r>
              <a:rPr lang="en-GB" sz="3600" b="1" dirty="0">
                <a:solidFill>
                  <a:srgbClr val="0070C0"/>
                </a:solidFill>
                <a:latin typeface="Arial"/>
                <a:cs typeface="Arial"/>
              </a:rPr>
              <a:t>take to </a:t>
            </a:r>
            <a:r>
              <a:rPr lang="en-GB" sz="3600" b="1" spc="-5" dirty="0">
                <a:solidFill>
                  <a:srgbClr val="0070C0"/>
                </a:solidFill>
                <a:latin typeface="Arial"/>
                <a:cs typeface="Arial"/>
              </a:rPr>
              <a:t>prevent, reduce and</a:t>
            </a:r>
            <a:r>
              <a:rPr lang="en-GB" sz="3600" b="1" spc="-90" dirty="0">
                <a:solidFill>
                  <a:srgbClr val="0070C0"/>
                </a:solidFill>
                <a:latin typeface="Arial"/>
                <a:cs typeface="Arial"/>
              </a:rPr>
              <a:t> </a:t>
            </a:r>
            <a:r>
              <a:rPr lang="en-GB" sz="3600" b="1" spc="-5" dirty="0">
                <a:solidFill>
                  <a:srgbClr val="0070C0"/>
                </a:solidFill>
                <a:latin typeface="Arial"/>
                <a:cs typeface="Arial"/>
              </a:rPr>
              <a:t>manage</a:t>
            </a:r>
            <a:br>
              <a:rPr lang="en-GB" sz="3600" b="1" dirty="0">
                <a:solidFill>
                  <a:srgbClr val="0070C0"/>
                </a:solidFill>
                <a:latin typeface="Arial"/>
                <a:cs typeface="Arial"/>
              </a:rPr>
            </a:br>
            <a:r>
              <a:rPr lang="en-GB" sz="3600" b="1" spc="-5" dirty="0">
                <a:solidFill>
                  <a:srgbClr val="0070C0"/>
                </a:solidFill>
                <a:latin typeface="Arial"/>
                <a:cs typeface="Arial"/>
              </a:rPr>
              <a:t>poor parental</a:t>
            </a:r>
            <a:r>
              <a:rPr lang="en-GB" sz="3600" b="1" spc="-20" dirty="0">
                <a:solidFill>
                  <a:srgbClr val="0070C0"/>
                </a:solidFill>
                <a:latin typeface="Arial"/>
                <a:cs typeface="Arial"/>
              </a:rPr>
              <a:t> </a:t>
            </a:r>
            <a:r>
              <a:rPr lang="en-GB" sz="3600" b="1" spc="-5" dirty="0">
                <a:solidFill>
                  <a:srgbClr val="0070C0"/>
                </a:solidFill>
                <a:latin typeface="Arial"/>
                <a:cs typeface="Arial"/>
              </a:rPr>
              <a:t>behaviour.</a:t>
            </a:r>
            <a:br>
              <a:rPr lang="en-GB" sz="3200" dirty="0">
                <a:latin typeface="Arial"/>
                <a:cs typeface="Arial"/>
              </a:rPr>
            </a:br>
            <a:endParaRPr lang="en-GB" dirty="0"/>
          </a:p>
        </p:txBody>
      </p:sp>
      <p:sp>
        <p:nvSpPr>
          <p:cNvPr id="4" name="object 2">
            <a:extLst>
              <a:ext uri="{FF2B5EF4-FFF2-40B4-BE49-F238E27FC236}">
                <a16:creationId xmlns:a16="http://schemas.microsoft.com/office/drawing/2014/main" id="{A12EF1BE-EC30-7AC8-D782-10A51A27567D}"/>
              </a:ext>
            </a:extLst>
          </p:cNvPr>
          <p:cNvSpPr txBox="1">
            <a:spLocks/>
          </p:cNvSpPr>
          <p:nvPr/>
        </p:nvSpPr>
        <p:spPr>
          <a:xfrm>
            <a:off x="964870" y="1501500"/>
            <a:ext cx="4077970" cy="559435"/>
          </a:xfrm>
          <a:prstGeom prst="rect">
            <a:avLst/>
          </a:prstGeom>
        </p:spPr>
        <p:txBody>
          <a:bodyPr vert="horz" wrap="square" lIns="0" tIns="13335" rIns="0" bIns="0" rtlCol="0" anchor="t">
            <a:spAutoFit/>
          </a:bodyPr>
          <a:lstStyle>
            <a:lvl1pPr algn="l" defTabSz="914400" rtl="0" eaLnBrk="1" latinLnBrk="0" hangingPunct="1">
              <a:lnSpc>
                <a:spcPct val="90000"/>
              </a:lnSpc>
              <a:spcBef>
                <a:spcPct val="0"/>
              </a:spcBef>
              <a:buNone/>
              <a:defRPr sz="3200" kern="1200" spc="300">
                <a:solidFill>
                  <a:schemeClr val="tx1"/>
                </a:solidFill>
                <a:latin typeface="Gotham Rounded Medium" pitchFamily="2" charset="77"/>
                <a:ea typeface="+mj-ea"/>
                <a:cs typeface="+mj-cs"/>
              </a:defRPr>
            </a:lvl1pPr>
          </a:lstStyle>
          <a:p>
            <a:pPr marL="12700">
              <a:lnSpc>
                <a:spcPct val="100000"/>
              </a:lnSpc>
              <a:spcBef>
                <a:spcPts val="105"/>
              </a:spcBef>
            </a:pPr>
            <a:r>
              <a:rPr lang="en-GB" sz="3500" spc="-5" dirty="0"/>
              <a:t>(Optional)</a:t>
            </a:r>
            <a:r>
              <a:rPr lang="en-GB" sz="3500" spc="-45" dirty="0"/>
              <a:t> </a:t>
            </a:r>
            <a:r>
              <a:rPr lang="en-GB" sz="3500" dirty="0"/>
              <a:t>Exercise</a:t>
            </a:r>
          </a:p>
        </p:txBody>
      </p:sp>
    </p:spTree>
    <p:extLst>
      <p:ext uri="{BB962C8B-B14F-4D97-AF65-F5344CB8AC3E}">
        <p14:creationId xmlns:p14="http://schemas.microsoft.com/office/powerpoint/2010/main" val="28605464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1F406F-BF34-4CAA-2DBF-1B738BC40BAC}"/>
              </a:ext>
            </a:extLst>
          </p:cNvPr>
          <p:cNvSpPr>
            <a:spLocks noGrp="1"/>
          </p:cNvSpPr>
          <p:nvPr>
            <p:ph type="ctrTitle"/>
          </p:nvPr>
        </p:nvSpPr>
        <p:spPr>
          <a:xfrm>
            <a:off x="838200" y="950026"/>
            <a:ext cx="10312730" cy="4952010"/>
          </a:xfrm>
        </p:spPr>
        <p:txBody>
          <a:bodyPr>
            <a:normAutofit/>
          </a:bodyPr>
          <a:lstStyle/>
          <a:p>
            <a:pPr marL="12700" marR="627380">
              <a:lnSpc>
                <a:spcPct val="100000"/>
              </a:lnSpc>
              <a:spcBef>
                <a:spcPts val="100"/>
              </a:spcBef>
              <a:tabLst>
                <a:tab pos="354965" algn="l"/>
                <a:tab pos="355600" algn="l"/>
              </a:tabLst>
            </a:pPr>
            <a:r>
              <a:rPr lang="en-GB" sz="2800" b="1" spc="-5" dirty="0">
                <a:solidFill>
                  <a:srgbClr val="0070C0"/>
                </a:solidFill>
                <a:latin typeface="Arial"/>
                <a:cs typeface="Arial"/>
              </a:rPr>
              <a:t>1) Adopt </a:t>
            </a:r>
            <a:r>
              <a:rPr lang="en-GB" sz="2800" b="1" dirty="0">
                <a:solidFill>
                  <a:srgbClr val="0070C0"/>
                </a:solidFill>
                <a:latin typeface="Arial"/>
                <a:cs typeface="Arial"/>
              </a:rPr>
              <a:t>a </a:t>
            </a:r>
            <a:r>
              <a:rPr lang="en-GB" sz="2800" b="1" spc="-5" dirty="0">
                <a:solidFill>
                  <a:srgbClr val="0070C0"/>
                </a:solidFill>
                <a:latin typeface="Arial"/>
                <a:cs typeface="Arial"/>
              </a:rPr>
              <a:t>whole club/sport/organisation approach,  supported by</a:t>
            </a:r>
            <a:r>
              <a:rPr lang="en-GB" sz="2800" b="1" spc="10" dirty="0">
                <a:solidFill>
                  <a:srgbClr val="0070C0"/>
                </a:solidFill>
                <a:latin typeface="Arial"/>
                <a:cs typeface="Arial"/>
              </a:rPr>
              <a:t> team or club </a:t>
            </a:r>
            <a:r>
              <a:rPr lang="en-GB" sz="2800" b="1" spc="-5" dirty="0">
                <a:solidFill>
                  <a:srgbClr val="0070C0"/>
                </a:solidFill>
                <a:latin typeface="Arial"/>
                <a:cs typeface="Arial"/>
              </a:rPr>
              <a:t>management</a:t>
            </a:r>
            <a:br>
              <a:rPr lang="en-GB" sz="2800" b="1" spc="-5" dirty="0">
                <a:solidFill>
                  <a:srgbClr val="0070C0"/>
                </a:solidFill>
                <a:latin typeface="Arial"/>
                <a:cs typeface="Arial"/>
              </a:rPr>
            </a:br>
            <a:br>
              <a:rPr lang="en-GB" sz="2800" b="1" dirty="0">
                <a:solidFill>
                  <a:srgbClr val="0070C0"/>
                </a:solidFill>
                <a:latin typeface="Arial"/>
                <a:cs typeface="Arial"/>
              </a:rPr>
            </a:br>
            <a:r>
              <a:rPr lang="en-GB" sz="2800" b="1" dirty="0">
                <a:solidFill>
                  <a:srgbClr val="0070C0"/>
                </a:solidFill>
                <a:latin typeface="Arial"/>
                <a:cs typeface="Arial"/>
              </a:rPr>
              <a:t>2) Arrangements </a:t>
            </a:r>
            <a:r>
              <a:rPr lang="en-GB" sz="2800" b="1" spc="-5" dirty="0">
                <a:solidFill>
                  <a:srgbClr val="0070C0"/>
                </a:solidFill>
                <a:latin typeface="Arial"/>
                <a:cs typeface="Arial"/>
              </a:rPr>
              <a:t>are in place </a:t>
            </a:r>
            <a:r>
              <a:rPr lang="en-GB" sz="2800" b="1" dirty="0">
                <a:solidFill>
                  <a:srgbClr val="0070C0"/>
                </a:solidFill>
                <a:latin typeface="Arial"/>
                <a:cs typeface="Arial"/>
              </a:rPr>
              <a:t>to </a:t>
            </a:r>
            <a:r>
              <a:rPr lang="en-GB" sz="2800" b="1" spc="-5" dirty="0">
                <a:solidFill>
                  <a:srgbClr val="0070C0"/>
                </a:solidFill>
                <a:latin typeface="Arial"/>
                <a:cs typeface="Arial"/>
              </a:rPr>
              <a:t>clarify, publicise  and promote </a:t>
            </a:r>
            <a:r>
              <a:rPr lang="en-GB" sz="2800" b="1" spc="-10" dirty="0">
                <a:solidFill>
                  <a:srgbClr val="0070C0"/>
                </a:solidFill>
                <a:latin typeface="Arial"/>
                <a:cs typeface="Arial"/>
              </a:rPr>
              <a:t>expectations </a:t>
            </a:r>
            <a:r>
              <a:rPr lang="en-GB" sz="2800" b="1" spc="-5" dirty="0">
                <a:solidFill>
                  <a:srgbClr val="0070C0"/>
                </a:solidFill>
                <a:latin typeface="Arial"/>
                <a:cs typeface="Arial"/>
              </a:rPr>
              <a:t>of side-line </a:t>
            </a:r>
            <a:r>
              <a:rPr lang="en-GB" sz="2800" b="1" spc="-10" dirty="0">
                <a:solidFill>
                  <a:srgbClr val="0070C0"/>
                </a:solidFill>
                <a:latin typeface="Arial"/>
                <a:cs typeface="Arial"/>
              </a:rPr>
              <a:t>behaviour,</a:t>
            </a:r>
            <a:r>
              <a:rPr lang="en-GB" sz="2800" b="1" spc="150" dirty="0">
                <a:solidFill>
                  <a:srgbClr val="0070C0"/>
                </a:solidFill>
                <a:latin typeface="Arial"/>
                <a:cs typeface="Arial"/>
              </a:rPr>
              <a:t> </a:t>
            </a:r>
            <a:r>
              <a:rPr lang="en-GB" sz="2800" b="1" spc="-5" dirty="0">
                <a:solidFill>
                  <a:srgbClr val="0070C0"/>
                </a:solidFill>
                <a:latin typeface="Arial"/>
                <a:cs typeface="Arial"/>
              </a:rPr>
              <a:t>eg:</a:t>
            </a:r>
            <a:br>
              <a:rPr lang="en-GB" sz="2800" b="1" dirty="0">
                <a:solidFill>
                  <a:srgbClr val="0070C0"/>
                </a:solidFill>
                <a:latin typeface="Arial"/>
                <a:cs typeface="Arial"/>
              </a:rPr>
            </a:br>
            <a:r>
              <a:rPr lang="en-GB" sz="2800" b="1" dirty="0">
                <a:solidFill>
                  <a:srgbClr val="0070C0"/>
                </a:solidFill>
                <a:latin typeface="Arial"/>
                <a:cs typeface="Arial"/>
              </a:rPr>
              <a:t>- </a:t>
            </a:r>
            <a:r>
              <a:rPr lang="en-GB" sz="2800" b="1" spc="-10" dirty="0">
                <a:solidFill>
                  <a:srgbClr val="0070C0"/>
                </a:solidFill>
                <a:latin typeface="Arial"/>
                <a:cs typeface="Arial"/>
              </a:rPr>
              <a:t>Code </a:t>
            </a:r>
            <a:r>
              <a:rPr lang="en-GB" sz="2800" b="1" spc="-5" dirty="0">
                <a:solidFill>
                  <a:srgbClr val="0070C0"/>
                </a:solidFill>
                <a:latin typeface="Arial"/>
                <a:cs typeface="Arial"/>
              </a:rPr>
              <a:t>of</a:t>
            </a:r>
            <a:r>
              <a:rPr lang="en-GB" sz="2800" b="1" spc="10" dirty="0">
                <a:solidFill>
                  <a:srgbClr val="0070C0"/>
                </a:solidFill>
                <a:latin typeface="Arial"/>
                <a:cs typeface="Arial"/>
              </a:rPr>
              <a:t> </a:t>
            </a:r>
            <a:r>
              <a:rPr lang="en-GB" sz="2800" b="1" spc="-5" dirty="0">
                <a:solidFill>
                  <a:srgbClr val="0070C0"/>
                </a:solidFill>
                <a:latin typeface="Arial"/>
                <a:cs typeface="Arial"/>
              </a:rPr>
              <a:t>Conduct</a:t>
            </a:r>
            <a:br>
              <a:rPr lang="en-GB" sz="2800" b="1" dirty="0">
                <a:solidFill>
                  <a:srgbClr val="0070C0"/>
                </a:solidFill>
                <a:latin typeface="Arial"/>
                <a:cs typeface="Arial"/>
              </a:rPr>
            </a:br>
            <a:r>
              <a:rPr lang="en-GB" sz="2800" b="1" dirty="0">
                <a:solidFill>
                  <a:srgbClr val="0070C0"/>
                </a:solidFill>
                <a:latin typeface="Arial"/>
                <a:cs typeface="Arial"/>
              </a:rPr>
              <a:t>- </a:t>
            </a:r>
            <a:r>
              <a:rPr lang="en-GB" sz="2800" b="1" spc="-5" dirty="0">
                <a:solidFill>
                  <a:srgbClr val="0070C0"/>
                </a:solidFill>
                <a:latin typeface="Arial"/>
                <a:cs typeface="Arial"/>
              </a:rPr>
              <a:t>introductory packs and/or parent/participants  meetings</a:t>
            </a:r>
            <a:br>
              <a:rPr lang="en-GB" sz="2800" b="1" dirty="0">
                <a:solidFill>
                  <a:srgbClr val="0070C0"/>
                </a:solidFill>
                <a:latin typeface="Arial"/>
                <a:cs typeface="Arial"/>
              </a:rPr>
            </a:br>
            <a:r>
              <a:rPr lang="en-GB" sz="2800" b="1" dirty="0">
                <a:solidFill>
                  <a:srgbClr val="0070C0"/>
                </a:solidFill>
                <a:latin typeface="Arial"/>
                <a:cs typeface="Arial"/>
              </a:rPr>
              <a:t>- </a:t>
            </a:r>
            <a:r>
              <a:rPr lang="en-GB" sz="2800" b="1" spc="-5" dirty="0">
                <a:solidFill>
                  <a:srgbClr val="0070C0"/>
                </a:solidFill>
                <a:latin typeface="Arial"/>
                <a:cs typeface="Arial"/>
              </a:rPr>
              <a:t>registration</a:t>
            </a:r>
            <a:r>
              <a:rPr lang="en-GB" sz="2800" b="1" spc="-10" dirty="0">
                <a:solidFill>
                  <a:srgbClr val="0070C0"/>
                </a:solidFill>
                <a:latin typeface="Arial"/>
                <a:cs typeface="Arial"/>
              </a:rPr>
              <a:t> </a:t>
            </a:r>
            <a:r>
              <a:rPr lang="en-GB" sz="2800" b="1" spc="-5" dirty="0">
                <a:solidFill>
                  <a:srgbClr val="0070C0"/>
                </a:solidFill>
                <a:latin typeface="Arial"/>
                <a:cs typeface="Arial"/>
              </a:rPr>
              <a:t>forms</a:t>
            </a:r>
            <a:br>
              <a:rPr lang="en-GB" sz="2800" b="1" dirty="0">
                <a:solidFill>
                  <a:srgbClr val="0070C0"/>
                </a:solidFill>
                <a:latin typeface="Arial"/>
                <a:cs typeface="Arial"/>
              </a:rPr>
            </a:br>
            <a:r>
              <a:rPr lang="en-GB" sz="2800" b="1" dirty="0">
                <a:solidFill>
                  <a:srgbClr val="0070C0"/>
                </a:solidFill>
                <a:latin typeface="Arial"/>
                <a:cs typeface="Arial"/>
              </a:rPr>
              <a:t>- </a:t>
            </a:r>
            <a:r>
              <a:rPr lang="en-GB" sz="2800" b="1" spc="-5" dirty="0">
                <a:solidFill>
                  <a:srgbClr val="0070C0"/>
                </a:solidFill>
                <a:latin typeface="Arial"/>
                <a:cs typeface="Arial"/>
              </a:rPr>
              <a:t>posters or</a:t>
            </a:r>
            <a:r>
              <a:rPr lang="en-GB" sz="2800" b="1" spc="10" dirty="0">
                <a:solidFill>
                  <a:srgbClr val="0070C0"/>
                </a:solidFill>
                <a:latin typeface="Arial"/>
                <a:cs typeface="Arial"/>
              </a:rPr>
              <a:t> </a:t>
            </a:r>
            <a:r>
              <a:rPr lang="en-GB" sz="2800" b="1" spc="-5" dirty="0">
                <a:solidFill>
                  <a:srgbClr val="0070C0"/>
                </a:solidFill>
                <a:latin typeface="Arial"/>
                <a:cs typeface="Arial"/>
              </a:rPr>
              <a:t>leaflets</a:t>
            </a:r>
            <a:br>
              <a:rPr lang="en-GB" sz="2800" b="1" dirty="0">
                <a:solidFill>
                  <a:srgbClr val="0070C0"/>
                </a:solidFill>
                <a:latin typeface="Arial"/>
                <a:cs typeface="Arial"/>
              </a:rPr>
            </a:br>
            <a:r>
              <a:rPr lang="en-GB" sz="2800" b="1" dirty="0">
                <a:solidFill>
                  <a:srgbClr val="0070C0"/>
                </a:solidFill>
                <a:latin typeface="Arial"/>
                <a:cs typeface="Arial"/>
              </a:rPr>
              <a:t>- </a:t>
            </a:r>
            <a:r>
              <a:rPr lang="en-GB" sz="2800" b="1" spc="-5" dirty="0">
                <a:solidFill>
                  <a:srgbClr val="0070C0"/>
                </a:solidFill>
                <a:latin typeface="Arial"/>
                <a:cs typeface="Arial"/>
              </a:rPr>
              <a:t>use of websites and club notice</a:t>
            </a:r>
            <a:r>
              <a:rPr lang="en-GB" sz="2800" b="1" spc="10" dirty="0">
                <a:solidFill>
                  <a:srgbClr val="0070C0"/>
                </a:solidFill>
                <a:latin typeface="Arial"/>
                <a:cs typeface="Arial"/>
              </a:rPr>
              <a:t> </a:t>
            </a:r>
            <a:r>
              <a:rPr lang="en-GB" sz="2800" b="1" spc="-5" dirty="0">
                <a:solidFill>
                  <a:srgbClr val="0070C0"/>
                </a:solidFill>
                <a:latin typeface="Arial"/>
                <a:cs typeface="Arial"/>
              </a:rPr>
              <a:t>boards</a:t>
            </a:r>
            <a:endParaRPr lang="en-GB" sz="2800" dirty="0"/>
          </a:p>
        </p:txBody>
      </p:sp>
    </p:spTree>
    <p:extLst>
      <p:ext uri="{BB962C8B-B14F-4D97-AF65-F5344CB8AC3E}">
        <p14:creationId xmlns:p14="http://schemas.microsoft.com/office/powerpoint/2010/main" val="2921572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3BE1027D-FE16-F323-6A83-210178A698E6}"/>
              </a:ext>
            </a:extLst>
          </p:cNvPr>
          <p:cNvSpPr>
            <a:spLocks noGrp="1"/>
          </p:cNvSpPr>
          <p:nvPr>
            <p:ph type="subTitle" idx="1"/>
          </p:nvPr>
        </p:nvSpPr>
        <p:spPr>
          <a:xfrm>
            <a:off x="427512" y="783772"/>
            <a:ext cx="10557163" cy="5272644"/>
          </a:xfrm>
        </p:spPr>
        <p:txBody>
          <a:bodyPr>
            <a:normAutofit/>
          </a:bodyPr>
          <a:lstStyle/>
          <a:p>
            <a:pPr marL="487045" marR="5080" indent="-457200">
              <a:lnSpc>
                <a:spcPct val="100000"/>
              </a:lnSpc>
              <a:spcBef>
                <a:spcPts val="95"/>
              </a:spcBef>
              <a:buClr>
                <a:srgbClr val="36A9E0"/>
              </a:buClr>
              <a:buFont typeface="Wingdings"/>
              <a:buChar char=""/>
              <a:tabLst>
                <a:tab pos="487045" algn="l"/>
                <a:tab pos="487680" algn="l"/>
              </a:tabLst>
            </a:pPr>
            <a:r>
              <a:rPr lang="en-GB" sz="2400" b="1" spc="-5" dirty="0">
                <a:solidFill>
                  <a:srgbClr val="0070C0"/>
                </a:solidFill>
              </a:rPr>
              <a:t>Widely publicised procedures to encourage  reporting and responding to alleged poor  behaviour in a fair and transparent</a:t>
            </a:r>
            <a:r>
              <a:rPr lang="en-GB" sz="2400" b="1" spc="45" dirty="0">
                <a:solidFill>
                  <a:srgbClr val="0070C0"/>
                </a:solidFill>
              </a:rPr>
              <a:t> </a:t>
            </a:r>
            <a:r>
              <a:rPr lang="en-GB" sz="2400" b="1" spc="-10" dirty="0">
                <a:solidFill>
                  <a:srgbClr val="0070C0"/>
                </a:solidFill>
              </a:rPr>
              <a:t>way</a:t>
            </a:r>
          </a:p>
          <a:p>
            <a:pPr marL="487045" marR="26670" indent="-457200">
              <a:lnSpc>
                <a:spcPct val="100000"/>
              </a:lnSpc>
              <a:spcBef>
                <a:spcPts val="675"/>
              </a:spcBef>
              <a:buClr>
                <a:srgbClr val="36A9E0"/>
              </a:buClr>
              <a:buFont typeface="Wingdings"/>
              <a:buChar char=""/>
              <a:tabLst>
                <a:tab pos="487045" algn="l"/>
                <a:tab pos="487680" algn="l"/>
              </a:tabLst>
            </a:pPr>
            <a:r>
              <a:rPr lang="en-GB" sz="2400" b="1" spc="-5" dirty="0">
                <a:solidFill>
                  <a:srgbClr val="0070C0"/>
                </a:solidFill>
              </a:rPr>
              <a:t>Recording systems to capture, monitor and  map developing</a:t>
            </a:r>
            <a:r>
              <a:rPr lang="en-GB" sz="2400" b="1" spc="25" dirty="0">
                <a:solidFill>
                  <a:srgbClr val="0070C0"/>
                </a:solidFill>
              </a:rPr>
              <a:t> </a:t>
            </a:r>
            <a:r>
              <a:rPr lang="en-GB" sz="2400" b="1" spc="-5" dirty="0">
                <a:solidFill>
                  <a:srgbClr val="0070C0"/>
                </a:solidFill>
              </a:rPr>
              <a:t>concerns</a:t>
            </a:r>
          </a:p>
          <a:p>
            <a:pPr marL="487045" marR="756920" indent="-457200">
              <a:lnSpc>
                <a:spcPct val="100000"/>
              </a:lnSpc>
              <a:spcBef>
                <a:spcPts val="675"/>
              </a:spcBef>
              <a:buClr>
                <a:srgbClr val="36A9E0"/>
              </a:buClr>
              <a:buFont typeface="Wingdings"/>
              <a:buChar char=""/>
              <a:tabLst>
                <a:tab pos="487045" algn="l"/>
                <a:tab pos="487680" algn="l"/>
              </a:tabLst>
            </a:pPr>
            <a:r>
              <a:rPr lang="en-GB" sz="2400" b="1" spc="-5" dirty="0">
                <a:solidFill>
                  <a:srgbClr val="0070C0"/>
                </a:solidFill>
              </a:rPr>
              <a:t>Support to individuals (adults or young  people) raising</a:t>
            </a:r>
            <a:r>
              <a:rPr lang="en-GB" sz="2400" b="1" spc="10" dirty="0">
                <a:solidFill>
                  <a:srgbClr val="0070C0"/>
                </a:solidFill>
              </a:rPr>
              <a:t> </a:t>
            </a:r>
            <a:r>
              <a:rPr lang="en-GB" sz="2400" b="1" dirty="0">
                <a:solidFill>
                  <a:srgbClr val="0070C0"/>
                </a:solidFill>
              </a:rPr>
              <a:t>concerns</a:t>
            </a:r>
          </a:p>
          <a:p>
            <a:pPr marL="469265" marR="361315" indent="-457200">
              <a:lnSpc>
                <a:spcPct val="100000"/>
              </a:lnSpc>
              <a:spcBef>
                <a:spcPts val="100"/>
              </a:spcBef>
              <a:buClr>
                <a:srgbClr val="36A9E0"/>
              </a:buClr>
              <a:buFont typeface="Wingdings"/>
              <a:buChar char=""/>
              <a:tabLst>
                <a:tab pos="469265" algn="l"/>
                <a:tab pos="469900" algn="l"/>
              </a:tabLst>
            </a:pPr>
            <a:r>
              <a:rPr lang="en-GB" sz="2400" b="1" spc="-5" dirty="0">
                <a:solidFill>
                  <a:srgbClr val="0070C0"/>
                </a:solidFill>
                <a:latin typeface="Arial"/>
                <a:cs typeface="Arial"/>
              </a:rPr>
              <a:t>Reporting to/support </a:t>
            </a:r>
            <a:r>
              <a:rPr lang="en-GB" sz="2400" b="1" dirty="0">
                <a:solidFill>
                  <a:srgbClr val="0070C0"/>
                </a:solidFill>
                <a:latin typeface="Arial"/>
                <a:cs typeface="Arial"/>
              </a:rPr>
              <a:t>from </a:t>
            </a:r>
            <a:r>
              <a:rPr lang="en-GB" sz="2400" b="1" spc="-5" dirty="0">
                <a:solidFill>
                  <a:srgbClr val="0070C0"/>
                </a:solidFill>
                <a:latin typeface="Arial"/>
                <a:cs typeface="Arial"/>
              </a:rPr>
              <a:t>netball governing body  </a:t>
            </a:r>
            <a:r>
              <a:rPr lang="en-GB" sz="2400" b="1" dirty="0">
                <a:solidFill>
                  <a:srgbClr val="0070C0"/>
                </a:solidFill>
                <a:latin typeface="Arial"/>
                <a:cs typeface="Arial"/>
              </a:rPr>
              <a:t>to</a:t>
            </a:r>
            <a:r>
              <a:rPr lang="en-GB" sz="2400" b="1" spc="-5" dirty="0">
                <a:solidFill>
                  <a:srgbClr val="0070C0"/>
                </a:solidFill>
                <a:latin typeface="Arial"/>
                <a:cs typeface="Arial"/>
              </a:rPr>
              <a:t> club</a:t>
            </a:r>
            <a:endParaRPr lang="en-GB" sz="2400" b="1" dirty="0">
              <a:solidFill>
                <a:srgbClr val="0070C0"/>
              </a:solidFill>
              <a:latin typeface="Arial"/>
              <a:cs typeface="Arial"/>
            </a:endParaRPr>
          </a:p>
          <a:p>
            <a:pPr marL="469265" indent="-457200">
              <a:lnSpc>
                <a:spcPct val="100000"/>
              </a:lnSpc>
              <a:spcBef>
                <a:spcPts val="575"/>
              </a:spcBef>
              <a:buClr>
                <a:srgbClr val="36A9E0"/>
              </a:buClr>
              <a:buFont typeface="Wingdings"/>
              <a:buChar char=""/>
              <a:tabLst>
                <a:tab pos="469265" algn="l"/>
                <a:tab pos="469900" algn="l"/>
              </a:tabLst>
            </a:pPr>
            <a:r>
              <a:rPr lang="en-GB" sz="2400" b="1" dirty="0">
                <a:solidFill>
                  <a:srgbClr val="0070C0"/>
                </a:solidFill>
                <a:latin typeface="Arial"/>
                <a:cs typeface="Arial"/>
              </a:rPr>
              <a:t>A </a:t>
            </a:r>
            <a:r>
              <a:rPr lang="en-GB" sz="2400" b="1" spc="-5" dirty="0">
                <a:solidFill>
                  <a:srgbClr val="0070C0"/>
                </a:solidFill>
                <a:latin typeface="Arial"/>
                <a:cs typeface="Arial"/>
              </a:rPr>
              <a:t>range of clear sanctions </a:t>
            </a:r>
            <a:r>
              <a:rPr lang="en-GB" sz="2400" b="1" dirty="0">
                <a:solidFill>
                  <a:srgbClr val="0070C0"/>
                </a:solidFill>
                <a:latin typeface="Arial"/>
                <a:cs typeface="Arial"/>
              </a:rPr>
              <a:t>for </a:t>
            </a:r>
            <a:r>
              <a:rPr lang="en-GB" sz="2400" b="1" spc="-5" dirty="0">
                <a:solidFill>
                  <a:srgbClr val="0070C0"/>
                </a:solidFill>
                <a:latin typeface="Arial"/>
                <a:cs typeface="Arial"/>
              </a:rPr>
              <a:t>poor</a:t>
            </a:r>
            <a:r>
              <a:rPr lang="en-GB" sz="2400" b="1" spc="25" dirty="0">
                <a:solidFill>
                  <a:srgbClr val="0070C0"/>
                </a:solidFill>
                <a:latin typeface="Arial"/>
                <a:cs typeface="Arial"/>
              </a:rPr>
              <a:t> </a:t>
            </a:r>
            <a:r>
              <a:rPr lang="en-GB" sz="2400" b="1" spc="-5" dirty="0">
                <a:solidFill>
                  <a:srgbClr val="0070C0"/>
                </a:solidFill>
                <a:latin typeface="Arial"/>
                <a:cs typeface="Arial"/>
              </a:rPr>
              <a:t>behaviour</a:t>
            </a:r>
            <a:endParaRPr lang="en-GB" sz="2400" b="1" dirty="0">
              <a:solidFill>
                <a:srgbClr val="0070C0"/>
              </a:solidFill>
              <a:latin typeface="Arial"/>
              <a:cs typeface="Arial"/>
            </a:endParaRPr>
          </a:p>
          <a:p>
            <a:pPr marL="469265" marR="425450" indent="-457200">
              <a:lnSpc>
                <a:spcPct val="100000"/>
              </a:lnSpc>
              <a:spcBef>
                <a:spcPts val="580"/>
              </a:spcBef>
              <a:buClr>
                <a:srgbClr val="36A9E0"/>
              </a:buClr>
              <a:buFont typeface="Wingdings"/>
              <a:buChar char=""/>
              <a:tabLst>
                <a:tab pos="469265" algn="l"/>
                <a:tab pos="469900" algn="l"/>
              </a:tabLst>
            </a:pPr>
            <a:r>
              <a:rPr lang="en-GB" sz="2400" b="1" spc="-5" dirty="0">
                <a:solidFill>
                  <a:srgbClr val="0070C0"/>
                </a:solidFill>
                <a:latin typeface="Arial"/>
                <a:cs typeface="Arial"/>
              </a:rPr>
              <a:t>Increased monitoring, support and ‘policing’ of  </a:t>
            </a:r>
            <a:r>
              <a:rPr lang="en-GB" sz="2400" b="1" spc="-10" dirty="0">
                <a:solidFill>
                  <a:srgbClr val="0070C0"/>
                </a:solidFill>
                <a:latin typeface="Arial"/>
                <a:cs typeface="Arial"/>
              </a:rPr>
              <a:t>individuals </a:t>
            </a:r>
            <a:r>
              <a:rPr lang="en-GB" sz="2400" b="1" spc="-5" dirty="0">
                <a:solidFill>
                  <a:srgbClr val="0070C0"/>
                </a:solidFill>
                <a:latin typeface="Arial"/>
                <a:cs typeface="Arial"/>
              </a:rPr>
              <a:t>or groups </a:t>
            </a:r>
            <a:r>
              <a:rPr lang="en-GB" sz="2400" b="1" spc="-10" dirty="0">
                <a:solidFill>
                  <a:srgbClr val="0070C0"/>
                </a:solidFill>
                <a:latin typeface="Arial"/>
                <a:cs typeface="Arial"/>
              </a:rPr>
              <a:t>identified </a:t>
            </a:r>
            <a:r>
              <a:rPr lang="en-GB" sz="2400" b="1" spc="-5" dirty="0">
                <a:solidFill>
                  <a:srgbClr val="0070C0"/>
                </a:solidFill>
                <a:latin typeface="Arial"/>
                <a:cs typeface="Arial"/>
              </a:rPr>
              <a:t>as representing </a:t>
            </a:r>
            <a:r>
              <a:rPr lang="en-GB" sz="2400" b="1" dirty="0">
                <a:solidFill>
                  <a:srgbClr val="0070C0"/>
                </a:solidFill>
                <a:latin typeface="Arial"/>
                <a:cs typeface="Arial"/>
              </a:rPr>
              <a:t>a  </a:t>
            </a:r>
            <a:r>
              <a:rPr lang="en-GB" sz="2400" b="1" spc="-10" dirty="0">
                <a:solidFill>
                  <a:srgbClr val="0070C0"/>
                </a:solidFill>
                <a:latin typeface="Arial"/>
                <a:cs typeface="Arial"/>
              </a:rPr>
              <a:t>problem</a:t>
            </a:r>
            <a:endParaRPr lang="en-GB" sz="2400" b="1" dirty="0">
              <a:solidFill>
                <a:srgbClr val="0070C0"/>
              </a:solidFill>
              <a:latin typeface="Arial"/>
              <a:cs typeface="Arial"/>
            </a:endParaRPr>
          </a:p>
          <a:p>
            <a:pPr marL="469265" marR="5080" indent="-457200">
              <a:lnSpc>
                <a:spcPct val="100000"/>
              </a:lnSpc>
              <a:spcBef>
                <a:spcPts val="575"/>
              </a:spcBef>
              <a:buClr>
                <a:srgbClr val="36A9E0"/>
              </a:buClr>
              <a:buFont typeface="Wingdings"/>
              <a:buChar char=""/>
              <a:tabLst>
                <a:tab pos="469265" algn="l"/>
                <a:tab pos="469900" algn="l"/>
              </a:tabLst>
            </a:pPr>
            <a:r>
              <a:rPr lang="en-GB" sz="2400" b="1" dirty="0">
                <a:solidFill>
                  <a:srgbClr val="0070C0"/>
                </a:solidFill>
                <a:latin typeface="Arial"/>
                <a:cs typeface="Arial"/>
              </a:rPr>
              <a:t>Wherever </a:t>
            </a:r>
            <a:r>
              <a:rPr lang="en-GB" sz="2400" b="1" spc="-10" dirty="0">
                <a:solidFill>
                  <a:srgbClr val="0070C0"/>
                </a:solidFill>
                <a:latin typeface="Arial"/>
                <a:cs typeface="Arial"/>
              </a:rPr>
              <a:t>possible, </a:t>
            </a:r>
            <a:r>
              <a:rPr lang="en-GB" sz="2400" b="1" spc="-5" dirty="0">
                <a:solidFill>
                  <a:srgbClr val="0070C0"/>
                </a:solidFill>
                <a:latin typeface="Arial"/>
                <a:cs typeface="Arial"/>
              </a:rPr>
              <a:t>actions </a:t>
            </a:r>
            <a:r>
              <a:rPr lang="en-GB" sz="2400" b="1" dirty="0">
                <a:solidFill>
                  <a:srgbClr val="0070C0"/>
                </a:solidFill>
                <a:latin typeface="Arial"/>
                <a:cs typeface="Arial"/>
              </a:rPr>
              <a:t>taken </a:t>
            </a:r>
            <a:r>
              <a:rPr lang="en-GB" sz="2400" b="1" spc="-5" dirty="0">
                <a:solidFill>
                  <a:srgbClr val="0070C0"/>
                </a:solidFill>
                <a:latin typeface="Arial"/>
                <a:cs typeface="Arial"/>
              </a:rPr>
              <a:t>should not impact  on </a:t>
            </a:r>
            <a:r>
              <a:rPr lang="en-GB" sz="2400" b="1" dirty="0">
                <a:solidFill>
                  <a:srgbClr val="0070C0"/>
                </a:solidFill>
                <a:latin typeface="Arial"/>
                <a:cs typeface="Arial"/>
              </a:rPr>
              <a:t>the </a:t>
            </a:r>
            <a:r>
              <a:rPr lang="en-GB" sz="2400" b="1" spc="-5" dirty="0">
                <a:solidFill>
                  <a:srgbClr val="0070C0"/>
                </a:solidFill>
                <a:latin typeface="Arial"/>
                <a:cs typeface="Arial"/>
              </a:rPr>
              <a:t>ability of </a:t>
            </a:r>
            <a:r>
              <a:rPr lang="en-GB" sz="2400" b="1" dirty="0">
                <a:solidFill>
                  <a:srgbClr val="0070C0"/>
                </a:solidFill>
                <a:latin typeface="Arial"/>
                <a:cs typeface="Arial"/>
              </a:rPr>
              <a:t>a young </a:t>
            </a:r>
            <a:r>
              <a:rPr lang="en-GB" sz="2400" b="1" spc="-5" dirty="0">
                <a:solidFill>
                  <a:srgbClr val="0070C0"/>
                </a:solidFill>
                <a:latin typeface="Arial"/>
                <a:cs typeface="Arial"/>
              </a:rPr>
              <a:t>person </a:t>
            </a:r>
            <a:r>
              <a:rPr lang="en-GB" sz="2400" b="1" dirty="0">
                <a:solidFill>
                  <a:srgbClr val="0070C0"/>
                </a:solidFill>
                <a:latin typeface="Arial"/>
                <a:cs typeface="Arial"/>
              </a:rPr>
              <a:t>to </a:t>
            </a:r>
            <a:r>
              <a:rPr lang="en-GB" sz="2400" b="1" spc="-5" dirty="0">
                <a:solidFill>
                  <a:srgbClr val="0070C0"/>
                </a:solidFill>
                <a:latin typeface="Arial"/>
                <a:cs typeface="Arial"/>
              </a:rPr>
              <a:t>continue </a:t>
            </a:r>
            <a:r>
              <a:rPr lang="en-GB" sz="2400" b="1" dirty="0">
                <a:solidFill>
                  <a:srgbClr val="0070C0"/>
                </a:solidFill>
                <a:latin typeface="Arial"/>
                <a:cs typeface="Arial"/>
              </a:rPr>
              <a:t>to  </a:t>
            </a:r>
            <a:r>
              <a:rPr lang="en-GB" sz="2400" b="1" spc="-5" dirty="0">
                <a:solidFill>
                  <a:srgbClr val="0070C0"/>
                </a:solidFill>
                <a:latin typeface="Arial"/>
                <a:cs typeface="Arial"/>
              </a:rPr>
              <a:t>participate</a:t>
            </a:r>
            <a:endParaRPr lang="en-GB" sz="2400" b="1" dirty="0">
              <a:solidFill>
                <a:srgbClr val="0070C0"/>
              </a:solidFill>
              <a:latin typeface="Arial"/>
              <a:cs typeface="Arial"/>
            </a:endParaRPr>
          </a:p>
          <a:p>
            <a:endParaRPr lang="en-GB" dirty="0"/>
          </a:p>
        </p:txBody>
      </p:sp>
    </p:spTree>
    <p:extLst>
      <p:ext uri="{BB962C8B-B14F-4D97-AF65-F5344CB8AC3E}">
        <p14:creationId xmlns:p14="http://schemas.microsoft.com/office/powerpoint/2010/main" val="837433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7FE27-896A-750A-6042-BE3B7C9084F4}"/>
              </a:ext>
            </a:extLst>
          </p:cNvPr>
          <p:cNvSpPr>
            <a:spLocks noGrp="1"/>
          </p:cNvSpPr>
          <p:nvPr>
            <p:ph type="ctrTitle"/>
          </p:nvPr>
        </p:nvSpPr>
        <p:spPr>
          <a:xfrm>
            <a:off x="838199" y="1675056"/>
            <a:ext cx="7569530" cy="771757"/>
          </a:xfrm>
        </p:spPr>
        <p:txBody>
          <a:bodyPr/>
          <a:lstStyle/>
          <a:p>
            <a:r>
              <a:rPr lang="en-GB" sz="3200" spc="-5" dirty="0"/>
              <a:t>Young people tell </a:t>
            </a:r>
            <a:r>
              <a:rPr lang="en-GB" sz="3200" dirty="0"/>
              <a:t>us </a:t>
            </a:r>
            <a:r>
              <a:rPr lang="en-GB" sz="3200" spc="-5" dirty="0"/>
              <a:t>they</a:t>
            </a:r>
            <a:r>
              <a:rPr lang="en-GB" sz="3200" spc="5" dirty="0"/>
              <a:t> </a:t>
            </a:r>
            <a:r>
              <a:rPr lang="en-GB" sz="3200" dirty="0"/>
              <a:t>want</a:t>
            </a:r>
            <a:r>
              <a:rPr lang="en-GB" sz="3200" dirty="0">
                <a:solidFill>
                  <a:srgbClr val="36A9E0"/>
                </a:solidFill>
              </a:rPr>
              <a:t>…..</a:t>
            </a:r>
            <a:endParaRPr lang="en-GB" dirty="0"/>
          </a:p>
        </p:txBody>
      </p:sp>
      <p:sp>
        <p:nvSpPr>
          <p:cNvPr id="3" name="Subtitle 2">
            <a:extLst>
              <a:ext uri="{FF2B5EF4-FFF2-40B4-BE49-F238E27FC236}">
                <a16:creationId xmlns:a16="http://schemas.microsoft.com/office/drawing/2014/main" id="{6C3FC048-A210-9775-31BA-8B7C803E53A0}"/>
              </a:ext>
            </a:extLst>
          </p:cNvPr>
          <p:cNvSpPr>
            <a:spLocks noGrp="1"/>
          </p:cNvSpPr>
          <p:nvPr>
            <p:ph type="subTitle" idx="1"/>
          </p:nvPr>
        </p:nvSpPr>
        <p:spPr>
          <a:xfrm>
            <a:off x="838199" y="2339440"/>
            <a:ext cx="6453249" cy="3479469"/>
          </a:xfrm>
        </p:spPr>
        <p:txBody>
          <a:bodyPr>
            <a:normAutofit/>
          </a:bodyPr>
          <a:lstStyle/>
          <a:p>
            <a:pPr marL="469265" indent="-457200">
              <a:lnSpc>
                <a:spcPct val="100000"/>
              </a:lnSpc>
              <a:spcBef>
                <a:spcPts val="675"/>
              </a:spcBef>
              <a:buClr>
                <a:srgbClr val="36A9E0"/>
              </a:buClr>
              <a:buFont typeface="Wingdings"/>
              <a:buChar char=""/>
              <a:tabLst>
                <a:tab pos="469265" algn="l"/>
                <a:tab pos="469900" algn="l"/>
              </a:tabLst>
            </a:pPr>
            <a:r>
              <a:rPr lang="en-GB" sz="2000" b="1" dirty="0">
                <a:solidFill>
                  <a:srgbClr val="0070C0"/>
                </a:solidFill>
                <a:latin typeface="Arial"/>
                <a:cs typeface="Arial"/>
              </a:rPr>
              <a:t>their voices to </a:t>
            </a:r>
            <a:r>
              <a:rPr lang="en-GB" sz="2000" b="1" spc="-5" dirty="0">
                <a:solidFill>
                  <a:srgbClr val="0070C0"/>
                </a:solidFill>
                <a:latin typeface="Arial"/>
                <a:cs typeface="Arial"/>
              </a:rPr>
              <a:t>be heard</a:t>
            </a:r>
            <a:endParaRPr lang="en-GB" sz="2000" b="1" dirty="0">
              <a:solidFill>
                <a:srgbClr val="0070C0"/>
              </a:solidFill>
              <a:latin typeface="Arial"/>
              <a:cs typeface="Arial"/>
            </a:endParaRPr>
          </a:p>
          <a:p>
            <a:pPr marL="469265" indent="-457200">
              <a:lnSpc>
                <a:spcPct val="100000"/>
              </a:lnSpc>
              <a:spcBef>
                <a:spcPts val="580"/>
              </a:spcBef>
              <a:buClr>
                <a:srgbClr val="36A9E0"/>
              </a:buClr>
              <a:buFont typeface="Wingdings"/>
              <a:buChar char=""/>
              <a:tabLst>
                <a:tab pos="469265" algn="l"/>
                <a:tab pos="469900" algn="l"/>
              </a:tabLst>
            </a:pPr>
            <a:r>
              <a:rPr lang="en-GB" sz="2000" b="1" dirty="0">
                <a:solidFill>
                  <a:srgbClr val="0070C0"/>
                </a:solidFill>
                <a:latin typeface="Arial"/>
                <a:cs typeface="Arial"/>
              </a:rPr>
              <a:t>a </a:t>
            </a:r>
            <a:r>
              <a:rPr lang="en-GB" sz="2000" b="1" spc="-5" dirty="0">
                <a:solidFill>
                  <a:srgbClr val="0070C0"/>
                </a:solidFill>
                <a:latin typeface="Arial"/>
                <a:cs typeface="Arial"/>
              </a:rPr>
              <a:t>focus on enjoyment </a:t>
            </a:r>
            <a:r>
              <a:rPr lang="en-GB" sz="2000" b="1" dirty="0">
                <a:solidFill>
                  <a:srgbClr val="0070C0"/>
                </a:solidFill>
                <a:latin typeface="Arial"/>
                <a:cs typeface="Arial"/>
              </a:rPr>
              <a:t>rather </a:t>
            </a:r>
            <a:r>
              <a:rPr lang="en-GB" sz="2000" b="1" spc="-5" dirty="0">
                <a:solidFill>
                  <a:srgbClr val="0070C0"/>
                </a:solidFill>
                <a:latin typeface="Arial"/>
                <a:cs typeface="Arial"/>
              </a:rPr>
              <a:t>than</a:t>
            </a:r>
            <a:r>
              <a:rPr lang="en-GB" sz="2000" b="1" spc="-15" dirty="0">
                <a:solidFill>
                  <a:srgbClr val="0070C0"/>
                </a:solidFill>
                <a:latin typeface="Arial"/>
                <a:cs typeface="Arial"/>
              </a:rPr>
              <a:t> </a:t>
            </a:r>
            <a:r>
              <a:rPr lang="en-GB" sz="2000" b="1" spc="-10" dirty="0">
                <a:solidFill>
                  <a:srgbClr val="0070C0"/>
                </a:solidFill>
                <a:latin typeface="Arial"/>
                <a:cs typeface="Arial"/>
              </a:rPr>
              <a:t>winning</a:t>
            </a:r>
            <a:endParaRPr lang="en-GB" sz="2000" b="1" dirty="0">
              <a:solidFill>
                <a:srgbClr val="0070C0"/>
              </a:solidFill>
              <a:latin typeface="Arial"/>
              <a:cs typeface="Arial"/>
            </a:endParaRPr>
          </a:p>
          <a:p>
            <a:pPr marL="469265" marR="891540" indent="-457200">
              <a:lnSpc>
                <a:spcPct val="100000"/>
              </a:lnSpc>
              <a:spcBef>
                <a:spcPts val="575"/>
              </a:spcBef>
              <a:buClr>
                <a:srgbClr val="36A9E0"/>
              </a:buClr>
              <a:buFont typeface="Wingdings"/>
              <a:buChar char=""/>
              <a:tabLst>
                <a:tab pos="469265" algn="l"/>
                <a:tab pos="469900" algn="l"/>
              </a:tabLst>
            </a:pPr>
            <a:r>
              <a:rPr lang="en-GB" sz="2000" b="1" spc="-5" dirty="0">
                <a:solidFill>
                  <a:srgbClr val="0070C0"/>
                </a:solidFill>
                <a:latin typeface="Arial"/>
                <a:cs typeface="Arial"/>
              </a:rPr>
              <a:t>parents and coaches </a:t>
            </a:r>
            <a:r>
              <a:rPr lang="en-GB" sz="2000" b="1" dirty="0">
                <a:solidFill>
                  <a:srgbClr val="0070C0"/>
                </a:solidFill>
                <a:latin typeface="Arial"/>
                <a:cs typeface="Arial"/>
              </a:rPr>
              <a:t>to </a:t>
            </a:r>
            <a:r>
              <a:rPr lang="en-GB" sz="2000" b="1" spc="-5" dirty="0">
                <a:solidFill>
                  <a:srgbClr val="0070C0"/>
                </a:solidFill>
                <a:latin typeface="Arial"/>
                <a:cs typeface="Arial"/>
              </a:rPr>
              <a:t>have clear </a:t>
            </a:r>
            <a:r>
              <a:rPr lang="en-GB" sz="2000" b="1" dirty="0">
                <a:solidFill>
                  <a:srgbClr val="0070C0"/>
                </a:solidFill>
                <a:latin typeface="Arial"/>
                <a:cs typeface="Arial"/>
              </a:rPr>
              <a:t>roles </a:t>
            </a:r>
            <a:r>
              <a:rPr lang="en-GB" sz="2000" b="1" spc="-5" dirty="0">
                <a:solidFill>
                  <a:srgbClr val="0070C0"/>
                </a:solidFill>
                <a:latin typeface="Arial"/>
                <a:cs typeface="Arial"/>
              </a:rPr>
              <a:t>and  </a:t>
            </a:r>
            <a:r>
              <a:rPr lang="en-GB" sz="2000" b="1" spc="-10" dirty="0">
                <a:solidFill>
                  <a:srgbClr val="0070C0"/>
                </a:solidFill>
                <a:latin typeface="Arial"/>
                <a:cs typeface="Arial"/>
              </a:rPr>
              <a:t>behaviour</a:t>
            </a:r>
            <a:r>
              <a:rPr lang="en-GB" sz="2000" b="1" spc="20" dirty="0">
                <a:solidFill>
                  <a:srgbClr val="0070C0"/>
                </a:solidFill>
                <a:latin typeface="Arial"/>
                <a:cs typeface="Arial"/>
              </a:rPr>
              <a:t> </a:t>
            </a:r>
            <a:r>
              <a:rPr lang="en-GB" sz="2000" b="1" spc="-10" dirty="0">
                <a:solidFill>
                  <a:srgbClr val="0070C0"/>
                </a:solidFill>
                <a:latin typeface="Arial"/>
                <a:cs typeface="Arial"/>
              </a:rPr>
              <a:t>guidelines</a:t>
            </a:r>
            <a:endParaRPr lang="en-GB" sz="2000" b="1" dirty="0">
              <a:solidFill>
                <a:srgbClr val="0070C0"/>
              </a:solidFill>
              <a:latin typeface="Arial"/>
              <a:cs typeface="Arial"/>
            </a:endParaRPr>
          </a:p>
          <a:p>
            <a:pPr marL="469265" marR="788670" indent="-457200">
              <a:lnSpc>
                <a:spcPct val="100000"/>
              </a:lnSpc>
              <a:spcBef>
                <a:spcPts val="580"/>
              </a:spcBef>
              <a:buClr>
                <a:srgbClr val="36A9E0"/>
              </a:buClr>
              <a:buFont typeface="Wingdings"/>
              <a:buChar char=""/>
              <a:tabLst>
                <a:tab pos="469265" algn="l"/>
                <a:tab pos="469900" algn="l"/>
              </a:tabLst>
            </a:pPr>
            <a:r>
              <a:rPr lang="en-GB" sz="2000" b="1" dirty="0">
                <a:solidFill>
                  <a:srgbClr val="0070C0"/>
                </a:solidFill>
                <a:latin typeface="Arial"/>
                <a:cs typeface="Arial"/>
              </a:rPr>
              <a:t>there to </a:t>
            </a:r>
            <a:r>
              <a:rPr lang="en-GB" sz="2000" b="1" spc="-5" dirty="0">
                <a:solidFill>
                  <a:srgbClr val="0070C0"/>
                </a:solidFill>
                <a:latin typeface="Arial"/>
                <a:cs typeface="Arial"/>
              </a:rPr>
              <a:t>be mutually agreed </a:t>
            </a:r>
            <a:r>
              <a:rPr lang="en-GB" sz="2000" b="1" spc="-10" dirty="0">
                <a:solidFill>
                  <a:srgbClr val="0070C0"/>
                </a:solidFill>
                <a:latin typeface="Arial"/>
                <a:cs typeface="Arial"/>
              </a:rPr>
              <a:t>expectations </a:t>
            </a:r>
            <a:r>
              <a:rPr lang="en-GB" sz="2000" b="1" spc="-5" dirty="0">
                <a:solidFill>
                  <a:srgbClr val="0070C0"/>
                </a:solidFill>
                <a:latin typeface="Arial"/>
                <a:cs typeface="Arial"/>
              </a:rPr>
              <a:t>and  aspirations</a:t>
            </a:r>
            <a:endParaRPr lang="en-GB" sz="2000" b="1" dirty="0">
              <a:solidFill>
                <a:srgbClr val="0070C0"/>
              </a:solidFill>
              <a:latin typeface="Arial"/>
              <a:cs typeface="Arial"/>
            </a:endParaRPr>
          </a:p>
          <a:p>
            <a:pPr marL="469265" marR="5080" indent="-457200">
              <a:lnSpc>
                <a:spcPct val="100000"/>
              </a:lnSpc>
              <a:spcBef>
                <a:spcPts val="575"/>
              </a:spcBef>
              <a:buClr>
                <a:srgbClr val="36A9E0"/>
              </a:buClr>
              <a:buFont typeface="Wingdings"/>
              <a:buChar char=""/>
              <a:tabLst>
                <a:tab pos="469265" algn="l"/>
                <a:tab pos="469900" algn="l"/>
              </a:tabLst>
            </a:pPr>
            <a:r>
              <a:rPr lang="en-GB" sz="2000" b="1" spc="-5" dirty="0">
                <a:solidFill>
                  <a:srgbClr val="0070C0"/>
                </a:solidFill>
                <a:latin typeface="Arial"/>
                <a:cs typeface="Arial"/>
              </a:rPr>
              <a:t>celebration of their successes </a:t>
            </a:r>
            <a:r>
              <a:rPr lang="en-GB" sz="2000" b="1" dirty="0">
                <a:solidFill>
                  <a:srgbClr val="0070C0"/>
                </a:solidFill>
                <a:latin typeface="Arial"/>
                <a:cs typeface="Arial"/>
              </a:rPr>
              <a:t>- </a:t>
            </a:r>
            <a:r>
              <a:rPr lang="en-GB" sz="2000" b="1" spc="-5" dirty="0">
                <a:solidFill>
                  <a:srgbClr val="0070C0"/>
                </a:solidFill>
                <a:latin typeface="Arial"/>
                <a:cs typeface="Arial"/>
              </a:rPr>
              <a:t>wider </a:t>
            </a:r>
            <a:r>
              <a:rPr lang="en-GB" sz="2000" b="1" dirty="0">
                <a:solidFill>
                  <a:srgbClr val="0070C0"/>
                </a:solidFill>
                <a:latin typeface="Arial"/>
                <a:cs typeface="Arial"/>
              </a:rPr>
              <a:t>than simply  </a:t>
            </a:r>
            <a:r>
              <a:rPr lang="en-GB" sz="2000" b="1" spc="-10" dirty="0">
                <a:solidFill>
                  <a:srgbClr val="0070C0"/>
                </a:solidFill>
                <a:latin typeface="Arial"/>
                <a:cs typeface="Arial"/>
              </a:rPr>
              <a:t>winning </a:t>
            </a:r>
            <a:r>
              <a:rPr lang="en-GB" sz="2000" b="1" dirty="0">
                <a:solidFill>
                  <a:srgbClr val="0070C0"/>
                </a:solidFill>
                <a:latin typeface="Arial"/>
                <a:cs typeface="Arial"/>
              </a:rPr>
              <a:t>(eg </a:t>
            </a:r>
            <a:r>
              <a:rPr lang="en-GB" sz="2000" b="1" spc="-10" dirty="0">
                <a:solidFill>
                  <a:srgbClr val="0070C0"/>
                </a:solidFill>
                <a:latin typeface="Arial"/>
                <a:cs typeface="Arial"/>
              </a:rPr>
              <a:t>learning </a:t>
            </a:r>
            <a:r>
              <a:rPr lang="en-GB" sz="2000" b="1" dirty="0">
                <a:solidFill>
                  <a:srgbClr val="0070C0"/>
                </a:solidFill>
                <a:latin typeface="Arial"/>
                <a:cs typeface="Arial"/>
              </a:rPr>
              <a:t>a </a:t>
            </a:r>
            <a:r>
              <a:rPr lang="en-GB" sz="2000" b="1" spc="-5" dirty="0">
                <a:solidFill>
                  <a:srgbClr val="0070C0"/>
                </a:solidFill>
                <a:latin typeface="Arial"/>
                <a:cs typeface="Arial"/>
              </a:rPr>
              <a:t>new skill, playing </a:t>
            </a:r>
            <a:r>
              <a:rPr lang="en-GB" sz="2000" b="1" spc="-10" dirty="0">
                <a:solidFill>
                  <a:srgbClr val="0070C0"/>
                </a:solidFill>
                <a:latin typeface="Arial"/>
                <a:cs typeface="Arial"/>
              </a:rPr>
              <a:t>well, </a:t>
            </a:r>
            <a:r>
              <a:rPr lang="en-GB" sz="2000" b="1" spc="-5" dirty="0">
                <a:solidFill>
                  <a:srgbClr val="0070C0"/>
                </a:solidFill>
                <a:latin typeface="Arial"/>
                <a:cs typeface="Arial"/>
              </a:rPr>
              <a:t>trying  hard</a:t>
            </a:r>
            <a:r>
              <a:rPr lang="en-GB" sz="1800" spc="-5" dirty="0">
                <a:solidFill>
                  <a:srgbClr val="804D94"/>
                </a:solidFill>
                <a:latin typeface="Arial"/>
                <a:cs typeface="Arial"/>
              </a:rPr>
              <a:t>)</a:t>
            </a:r>
            <a:endParaRPr lang="en-GB" sz="1800" dirty="0">
              <a:latin typeface="Arial"/>
              <a:cs typeface="Arial"/>
            </a:endParaRPr>
          </a:p>
          <a:p>
            <a:endParaRPr lang="en-GB" dirty="0"/>
          </a:p>
        </p:txBody>
      </p:sp>
      <p:sp>
        <p:nvSpPr>
          <p:cNvPr id="4" name="TextBox 3">
            <a:extLst>
              <a:ext uri="{FF2B5EF4-FFF2-40B4-BE49-F238E27FC236}">
                <a16:creationId xmlns:a16="http://schemas.microsoft.com/office/drawing/2014/main" id="{4A983B0F-6EED-C1E5-EF6E-6517E9AB7B77}"/>
              </a:ext>
            </a:extLst>
          </p:cNvPr>
          <p:cNvSpPr txBox="1"/>
          <p:nvPr/>
        </p:nvSpPr>
        <p:spPr>
          <a:xfrm rot="1509207">
            <a:off x="6742199" y="1037753"/>
            <a:ext cx="4652282" cy="1938992"/>
          </a:xfrm>
          <a:prstGeom prst="rect">
            <a:avLst/>
          </a:prstGeom>
          <a:noFill/>
        </p:spPr>
        <p:txBody>
          <a:bodyPr wrap="square" rtlCol="0">
            <a:spAutoFit/>
          </a:bodyPr>
          <a:lstStyle/>
          <a:p>
            <a:r>
              <a:rPr lang="en-GB" sz="4000" b="1" dirty="0">
                <a:solidFill>
                  <a:srgbClr val="0070C0"/>
                </a:solidFill>
              </a:rPr>
              <a:t>Remember </a:t>
            </a:r>
          </a:p>
          <a:p>
            <a:r>
              <a:rPr lang="en-GB" sz="4000" b="1" dirty="0">
                <a:solidFill>
                  <a:srgbClr val="0070C0"/>
                </a:solidFill>
              </a:rPr>
              <a:t>“It’s our sport not yours</a:t>
            </a:r>
            <a:r>
              <a:rPr lang="en-GB" dirty="0"/>
              <a:t>”</a:t>
            </a:r>
          </a:p>
        </p:txBody>
      </p:sp>
    </p:spTree>
    <p:extLst>
      <p:ext uri="{BB962C8B-B14F-4D97-AF65-F5344CB8AC3E}">
        <p14:creationId xmlns:p14="http://schemas.microsoft.com/office/powerpoint/2010/main" val="2113849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A02B0B-4769-3878-B5EF-51C5A95ECCF3}"/>
              </a:ext>
            </a:extLst>
          </p:cNvPr>
          <p:cNvSpPr>
            <a:spLocks noGrp="1"/>
          </p:cNvSpPr>
          <p:nvPr>
            <p:ph type="ctrTitle"/>
          </p:nvPr>
        </p:nvSpPr>
        <p:spPr>
          <a:xfrm>
            <a:off x="838199" y="2060936"/>
            <a:ext cx="6381997" cy="658514"/>
          </a:xfrm>
        </p:spPr>
        <p:txBody>
          <a:bodyPr/>
          <a:lstStyle/>
          <a:p>
            <a:r>
              <a:rPr lang="en-GB" dirty="0"/>
              <a:t>More resources or advice</a:t>
            </a:r>
          </a:p>
        </p:txBody>
      </p:sp>
      <p:sp>
        <p:nvSpPr>
          <p:cNvPr id="3" name="Subtitle 2">
            <a:extLst>
              <a:ext uri="{FF2B5EF4-FFF2-40B4-BE49-F238E27FC236}">
                <a16:creationId xmlns:a16="http://schemas.microsoft.com/office/drawing/2014/main" id="{71BF4196-A208-3417-DF9A-21AA4F3F72DB}"/>
              </a:ext>
            </a:extLst>
          </p:cNvPr>
          <p:cNvSpPr>
            <a:spLocks noGrp="1"/>
          </p:cNvSpPr>
          <p:nvPr>
            <p:ph type="subTitle" idx="1"/>
          </p:nvPr>
        </p:nvSpPr>
        <p:spPr>
          <a:xfrm>
            <a:off x="838199" y="2885704"/>
            <a:ext cx="7237021" cy="3099460"/>
          </a:xfrm>
        </p:spPr>
        <p:txBody>
          <a:bodyPr/>
          <a:lstStyle/>
          <a:p>
            <a:r>
              <a:rPr lang="en-GB" dirty="0"/>
              <a:t>England Netball safeguarding website page for parents: </a:t>
            </a:r>
            <a:r>
              <a:rPr lang="en-GB" b="1" dirty="0">
                <a:hlinkClick r:id="rId2"/>
              </a:rPr>
              <a:t>England Netball | I’m a netball Parent or Carer</a:t>
            </a:r>
            <a:r>
              <a:rPr lang="en-GB" b="1" dirty="0"/>
              <a:t> </a:t>
            </a:r>
          </a:p>
          <a:p>
            <a:r>
              <a:rPr lang="en-GB" dirty="0"/>
              <a:t>EN safeguarding website page for coaches: </a:t>
            </a:r>
            <a:r>
              <a:rPr lang="en-GB" b="1" dirty="0">
                <a:latin typeface="Gotham"/>
                <a:hlinkClick r:id="rId3"/>
              </a:rPr>
              <a:t>England Netball | I’m a netball Coach</a:t>
            </a:r>
            <a:endParaRPr lang="en-GB" b="1" dirty="0">
              <a:solidFill>
                <a:srgbClr val="FF0000"/>
              </a:solidFill>
              <a:latin typeface="Gotham"/>
            </a:endParaRPr>
          </a:p>
          <a:p>
            <a:r>
              <a:rPr lang="en-GB" b="1" i="0" u="none" strike="noStrike" dirty="0">
                <a:solidFill>
                  <a:srgbClr val="1D1D1B"/>
                </a:solidFill>
                <a:effectLst/>
                <a:latin typeface="Gotham"/>
                <a:hlinkClick r:id="rId4"/>
              </a:rPr>
              <a:t>Encouraging Parents to be Part of the Team – UK Coaching </a:t>
            </a:r>
            <a:endParaRPr lang="en-GB" b="1" dirty="0">
              <a:solidFill>
                <a:srgbClr val="1D1D1B"/>
              </a:solidFill>
              <a:latin typeface="Gotham"/>
            </a:endParaRPr>
          </a:p>
          <a:p>
            <a:r>
              <a:rPr lang="en-GB" b="1" i="0" u="none" strike="noStrike" dirty="0">
                <a:solidFill>
                  <a:srgbClr val="1D1D1B"/>
                </a:solidFill>
                <a:effectLst/>
                <a:latin typeface="Gotham"/>
                <a:hlinkClick r:id="rId5"/>
              </a:rPr>
              <a:t>Communicating with Parents – UK Coaching</a:t>
            </a:r>
            <a:r>
              <a:rPr lang="en-GB" b="0" i="0" u="sng" dirty="0">
                <a:solidFill>
                  <a:srgbClr val="1D1D1B"/>
                </a:solidFill>
                <a:effectLst/>
                <a:latin typeface="Gotham"/>
              </a:rPr>
              <a:t>.</a:t>
            </a:r>
          </a:p>
          <a:p>
            <a:r>
              <a:rPr lang="en-GB" b="1" i="0" u="none" strike="noStrike" dirty="0">
                <a:solidFill>
                  <a:srgbClr val="1D1D1B"/>
                </a:solidFill>
                <a:effectLst/>
                <a:latin typeface="Gotham"/>
                <a:hlinkClick r:id="rId6"/>
              </a:rPr>
              <a:t>How to improve parental involvement in your club: recommendations for coaches | CPSU (thecpsu.org.uk)</a:t>
            </a:r>
            <a:r>
              <a:rPr lang="en-GB" b="0" i="0" u="sng" dirty="0">
                <a:solidFill>
                  <a:srgbClr val="1D1D1B"/>
                </a:solidFill>
                <a:effectLst/>
                <a:latin typeface="Gotham"/>
              </a:rPr>
              <a:t>.</a:t>
            </a:r>
            <a:endParaRPr lang="en-GB" dirty="0"/>
          </a:p>
          <a:p>
            <a:endParaRPr lang="en-GB" dirty="0"/>
          </a:p>
        </p:txBody>
      </p:sp>
    </p:spTree>
    <p:extLst>
      <p:ext uri="{BB962C8B-B14F-4D97-AF65-F5344CB8AC3E}">
        <p14:creationId xmlns:p14="http://schemas.microsoft.com/office/powerpoint/2010/main" val="304101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F3A33BE6-28E1-0ED8-BE67-8860F9F8988D}"/>
              </a:ext>
            </a:extLst>
          </p:cNvPr>
          <p:cNvSpPr txBox="1">
            <a:spLocks/>
          </p:cNvSpPr>
          <p:nvPr/>
        </p:nvSpPr>
        <p:spPr>
          <a:xfrm>
            <a:off x="641268" y="2446318"/>
            <a:ext cx="6840187" cy="2280062"/>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1800" b="0" i="0" kern="1200">
                <a:solidFill>
                  <a:schemeClr val="tx1"/>
                </a:solidFill>
                <a:latin typeface="Gotham Rounded Book" pitchFamily="2"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b="0" i="0" kern="1200">
                <a:solidFill>
                  <a:schemeClr val="tx1"/>
                </a:solidFill>
                <a:latin typeface="Gotham Rounded Book" pitchFamily="2" charset="0"/>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Gotham Rounded Book" pitchFamily="2" charset="0"/>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b="0" i="0" kern="1200">
                <a:solidFill>
                  <a:schemeClr val="tx1"/>
                </a:solidFill>
                <a:latin typeface="Gotham Rounded Book" pitchFamily="2" charset="0"/>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b="0" i="0" kern="1200">
                <a:solidFill>
                  <a:schemeClr val="tx1"/>
                </a:solidFill>
                <a:latin typeface="Gotham Rounded Book" pitchFamily="2" charset="0"/>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ctr"/>
            <a:r>
              <a:rPr lang="en-GB" sz="4400" b="1" dirty="0">
                <a:solidFill>
                  <a:srgbClr val="0070C0"/>
                </a:solidFill>
                <a:latin typeface="Arial"/>
                <a:cs typeface="Arial"/>
              </a:rPr>
              <a:t>“We </a:t>
            </a:r>
            <a:r>
              <a:rPr lang="en-GB" sz="4400" b="1" spc="-5" dirty="0">
                <a:solidFill>
                  <a:srgbClr val="0070C0"/>
                </a:solidFill>
                <a:latin typeface="Arial"/>
                <a:cs typeface="Arial"/>
              </a:rPr>
              <a:t>just want to have</a:t>
            </a:r>
            <a:r>
              <a:rPr lang="en-GB" sz="4400" b="1" spc="-95" dirty="0">
                <a:solidFill>
                  <a:srgbClr val="0070C0"/>
                </a:solidFill>
                <a:latin typeface="Arial"/>
                <a:cs typeface="Arial"/>
              </a:rPr>
              <a:t> </a:t>
            </a:r>
            <a:r>
              <a:rPr lang="en-GB" sz="4400" b="1" spc="-5" dirty="0">
                <a:solidFill>
                  <a:srgbClr val="0070C0"/>
                </a:solidFill>
                <a:latin typeface="Arial"/>
                <a:cs typeface="Arial"/>
              </a:rPr>
              <a:t>fun,  learn new skills </a:t>
            </a:r>
            <a:r>
              <a:rPr lang="en-GB" sz="4400" b="1" spc="-10" dirty="0">
                <a:solidFill>
                  <a:srgbClr val="0070C0"/>
                </a:solidFill>
                <a:latin typeface="Arial"/>
                <a:cs typeface="Arial"/>
              </a:rPr>
              <a:t>and  </a:t>
            </a:r>
            <a:r>
              <a:rPr lang="en-GB" sz="4400" b="1" dirty="0">
                <a:solidFill>
                  <a:srgbClr val="0070C0"/>
                </a:solidFill>
                <a:latin typeface="Arial"/>
                <a:cs typeface="Arial"/>
              </a:rPr>
              <a:t>make </a:t>
            </a:r>
            <a:r>
              <a:rPr lang="en-GB" sz="4400" b="1" spc="-5" dirty="0">
                <a:solidFill>
                  <a:srgbClr val="0070C0"/>
                </a:solidFill>
                <a:latin typeface="Arial"/>
                <a:cs typeface="Arial"/>
              </a:rPr>
              <a:t>new</a:t>
            </a:r>
            <a:r>
              <a:rPr lang="en-GB" sz="4400" b="1" spc="-40" dirty="0">
                <a:solidFill>
                  <a:srgbClr val="0070C0"/>
                </a:solidFill>
                <a:latin typeface="Arial"/>
                <a:cs typeface="Arial"/>
              </a:rPr>
              <a:t> </a:t>
            </a:r>
            <a:r>
              <a:rPr lang="en-GB" sz="4400" b="1" spc="-5" dirty="0">
                <a:solidFill>
                  <a:srgbClr val="0070C0"/>
                </a:solidFill>
                <a:latin typeface="Arial"/>
                <a:cs typeface="Arial"/>
              </a:rPr>
              <a:t>friends...”</a:t>
            </a:r>
            <a:endParaRPr lang="en-GB" sz="4400" b="1" dirty="0">
              <a:solidFill>
                <a:srgbClr val="0070C0"/>
              </a:solidFill>
            </a:endParaRPr>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21077101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FF1DCC3-48E2-A5CC-2C13-8A5409548480}"/>
              </a:ext>
            </a:extLst>
          </p:cNvPr>
          <p:cNvSpPr txBox="1">
            <a:spLocks/>
          </p:cNvSpPr>
          <p:nvPr/>
        </p:nvSpPr>
        <p:spPr>
          <a:xfrm>
            <a:off x="427512" y="1825813"/>
            <a:ext cx="7878745" cy="3755590"/>
          </a:xfrm>
          <a:prstGeom prst="rect">
            <a:avLst/>
          </a:prstGeom>
        </p:spPr>
        <p:txBody>
          <a:bodyPr vert="horz" lIns="91440" tIns="45720" rIns="91440" bIns="45720" rtlCol="0" anchor="t">
            <a:normAutofit lnSpcReduction="10000"/>
          </a:bodyPr>
          <a:lstStyle>
            <a:lvl1pPr algn="l" defTabSz="914400" rtl="0" eaLnBrk="1" latinLnBrk="0" hangingPunct="1">
              <a:lnSpc>
                <a:spcPct val="90000"/>
              </a:lnSpc>
              <a:spcBef>
                <a:spcPct val="0"/>
              </a:spcBef>
              <a:buNone/>
              <a:defRPr sz="3200" kern="1200" spc="300">
                <a:solidFill>
                  <a:schemeClr val="tx1"/>
                </a:solidFill>
                <a:latin typeface="Gotham Rounded Medium" pitchFamily="2" charset="77"/>
                <a:ea typeface="+mj-ea"/>
                <a:cs typeface="+mj-cs"/>
              </a:defRPr>
            </a:lvl1pPr>
          </a:lstStyle>
          <a:p>
            <a:pPr marL="12700" marR="5080" indent="3175" algn="ctr">
              <a:lnSpc>
                <a:spcPct val="100000"/>
              </a:lnSpc>
              <a:spcBef>
                <a:spcPts val="105"/>
              </a:spcBef>
            </a:pPr>
            <a:r>
              <a:rPr lang="en-GB" sz="4000" b="1" spc="-5" dirty="0">
                <a:solidFill>
                  <a:srgbClr val="0070C0"/>
                </a:solidFill>
                <a:latin typeface="Arial"/>
                <a:cs typeface="Arial"/>
              </a:rPr>
              <a:t>Parents play </a:t>
            </a:r>
            <a:r>
              <a:rPr lang="en-GB" sz="4000" b="1" dirty="0">
                <a:solidFill>
                  <a:srgbClr val="0070C0"/>
                </a:solidFill>
                <a:latin typeface="Arial"/>
                <a:cs typeface="Arial"/>
              </a:rPr>
              <a:t>a vital </a:t>
            </a:r>
            <a:r>
              <a:rPr lang="en-GB" sz="4000" b="1" spc="-5" dirty="0">
                <a:solidFill>
                  <a:srgbClr val="0070C0"/>
                </a:solidFill>
                <a:latin typeface="Arial"/>
                <a:cs typeface="Arial"/>
              </a:rPr>
              <a:t>role </a:t>
            </a:r>
            <a:r>
              <a:rPr lang="en-GB" sz="4000" b="1" dirty="0">
                <a:solidFill>
                  <a:srgbClr val="0070C0"/>
                </a:solidFill>
                <a:latin typeface="Arial"/>
                <a:cs typeface="Arial"/>
              </a:rPr>
              <a:t>in </a:t>
            </a:r>
            <a:r>
              <a:rPr lang="en-GB" sz="4000" b="1" spc="-5" dirty="0">
                <a:solidFill>
                  <a:srgbClr val="0070C0"/>
                </a:solidFill>
                <a:latin typeface="Arial"/>
                <a:cs typeface="Arial"/>
              </a:rPr>
              <a:t>encouraging,  </a:t>
            </a:r>
            <a:r>
              <a:rPr lang="en-GB" sz="4000" b="1" spc="-10" dirty="0">
                <a:solidFill>
                  <a:srgbClr val="0070C0"/>
                </a:solidFill>
                <a:latin typeface="Arial"/>
                <a:cs typeface="Arial"/>
              </a:rPr>
              <a:t>enabling, </a:t>
            </a:r>
            <a:r>
              <a:rPr lang="en-GB" sz="4000" b="1" spc="-5" dirty="0">
                <a:solidFill>
                  <a:srgbClr val="0070C0"/>
                </a:solidFill>
                <a:latin typeface="Arial"/>
                <a:cs typeface="Arial"/>
              </a:rPr>
              <a:t>and supporting </a:t>
            </a:r>
            <a:r>
              <a:rPr lang="en-GB" sz="4000" b="1" dirty="0">
                <a:solidFill>
                  <a:srgbClr val="0070C0"/>
                </a:solidFill>
                <a:latin typeface="Arial"/>
                <a:cs typeface="Arial"/>
              </a:rPr>
              <a:t>young </a:t>
            </a:r>
            <a:r>
              <a:rPr lang="en-GB" sz="4000" b="1" spc="-10" dirty="0">
                <a:solidFill>
                  <a:srgbClr val="0070C0"/>
                </a:solidFill>
                <a:latin typeface="Arial"/>
                <a:cs typeface="Arial"/>
              </a:rPr>
              <a:t>people’s  </a:t>
            </a:r>
            <a:r>
              <a:rPr lang="en-GB" sz="4000" b="1" spc="-5" dirty="0">
                <a:solidFill>
                  <a:srgbClr val="0070C0"/>
                </a:solidFill>
                <a:latin typeface="Arial"/>
                <a:cs typeface="Arial"/>
              </a:rPr>
              <a:t>participation in netball</a:t>
            </a:r>
          </a:p>
          <a:p>
            <a:pPr marL="12700" marR="5080" indent="3175" algn="ctr">
              <a:lnSpc>
                <a:spcPct val="100000"/>
              </a:lnSpc>
              <a:spcBef>
                <a:spcPts val="105"/>
              </a:spcBef>
            </a:pPr>
            <a:r>
              <a:rPr lang="en-GB" sz="4000" b="1" dirty="0">
                <a:solidFill>
                  <a:srgbClr val="0070C0"/>
                </a:solidFill>
                <a:latin typeface="Arial"/>
                <a:cs typeface="Arial"/>
              </a:rPr>
              <a:t>-</a:t>
            </a:r>
          </a:p>
          <a:p>
            <a:pPr marL="635" algn="ctr">
              <a:lnSpc>
                <a:spcPct val="100000"/>
              </a:lnSpc>
              <a:spcBef>
                <a:spcPts val="5"/>
              </a:spcBef>
            </a:pPr>
            <a:r>
              <a:rPr lang="en-GB" sz="4000" b="1" dirty="0">
                <a:solidFill>
                  <a:srgbClr val="0070C0"/>
                </a:solidFill>
                <a:latin typeface="Arial"/>
                <a:cs typeface="Arial"/>
              </a:rPr>
              <a:t>at every </a:t>
            </a:r>
            <a:r>
              <a:rPr lang="en-GB" sz="4000" b="1" spc="-5" dirty="0">
                <a:solidFill>
                  <a:srgbClr val="0070C0"/>
                </a:solidFill>
                <a:latin typeface="Arial"/>
                <a:cs typeface="Arial"/>
              </a:rPr>
              <a:t>level</a:t>
            </a:r>
            <a:endParaRPr lang="en-GB" sz="4000" b="1" dirty="0">
              <a:solidFill>
                <a:srgbClr val="0070C0"/>
              </a:solidFill>
            </a:endParaRPr>
          </a:p>
        </p:txBody>
      </p:sp>
      <p:sp>
        <p:nvSpPr>
          <p:cNvPr id="5" name="Content Placeholder 2">
            <a:extLst>
              <a:ext uri="{FF2B5EF4-FFF2-40B4-BE49-F238E27FC236}">
                <a16:creationId xmlns:a16="http://schemas.microsoft.com/office/drawing/2014/main" id="{8ECA9E0C-B6BA-FDF3-B1F4-887267A198C1}"/>
              </a:ext>
            </a:extLst>
          </p:cNvPr>
          <p:cNvSpPr txBox="1">
            <a:spLocks/>
          </p:cNvSpPr>
          <p:nvPr/>
        </p:nvSpPr>
        <p:spPr>
          <a:xfrm>
            <a:off x="782053" y="2292226"/>
            <a:ext cx="7524204" cy="4486275"/>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1800" b="0" i="0" kern="1200">
                <a:solidFill>
                  <a:schemeClr val="tx1"/>
                </a:solidFill>
                <a:latin typeface="Gotham Rounded Book" pitchFamily="2"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b="0" i="0" kern="1200">
                <a:solidFill>
                  <a:schemeClr val="tx1"/>
                </a:solidFill>
                <a:latin typeface="Gotham Rounded Book" pitchFamily="2" charset="0"/>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Gotham Rounded Book" pitchFamily="2" charset="0"/>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b="0" i="0" kern="1200">
                <a:solidFill>
                  <a:schemeClr val="tx1"/>
                </a:solidFill>
                <a:latin typeface="Gotham Rounded Book" pitchFamily="2" charset="0"/>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b="0" i="0" kern="1200">
                <a:solidFill>
                  <a:schemeClr val="tx1"/>
                </a:solidFill>
                <a:latin typeface="Gotham Rounded Book" pitchFamily="2" charset="0"/>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dirty="0">
              <a:highlight>
                <a:srgbClr val="FFFF00"/>
              </a:highlight>
            </a:endParaRPr>
          </a:p>
        </p:txBody>
      </p:sp>
    </p:spTree>
    <p:extLst>
      <p:ext uri="{BB962C8B-B14F-4D97-AF65-F5344CB8AC3E}">
        <p14:creationId xmlns:p14="http://schemas.microsoft.com/office/powerpoint/2010/main" val="38328112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BE7EC51E-7B72-A14C-2989-6C33A1D3C13B}"/>
              </a:ext>
            </a:extLst>
          </p:cNvPr>
          <p:cNvSpPr txBox="1">
            <a:spLocks/>
          </p:cNvSpPr>
          <p:nvPr/>
        </p:nvSpPr>
        <p:spPr>
          <a:xfrm>
            <a:off x="838200" y="1658140"/>
            <a:ext cx="10515600" cy="737820"/>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3200" kern="1200" spc="300">
                <a:solidFill>
                  <a:schemeClr val="tx1"/>
                </a:solidFill>
                <a:latin typeface="Gotham Rounded Medium" pitchFamily="2" charset="77"/>
                <a:ea typeface="+mj-ea"/>
                <a:cs typeface="+mj-cs"/>
              </a:defRPr>
            </a:lvl1pPr>
          </a:lstStyle>
          <a:p>
            <a:endParaRPr lang="en-GB" sz="2800" b="1" dirty="0">
              <a:latin typeface="Gotham Rounded Book" pitchFamily="50" charset="0"/>
            </a:endParaRPr>
          </a:p>
        </p:txBody>
      </p:sp>
      <p:sp>
        <p:nvSpPr>
          <p:cNvPr id="5" name="Content Placeholder 2">
            <a:extLst>
              <a:ext uri="{FF2B5EF4-FFF2-40B4-BE49-F238E27FC236}">
                <a16:creationId xmlns:a16="http://schemas.microsoft.com/office/drawing/2014/main" id="{25DA2740-39BB-1D0F-D656-7C941504939F}"/>
              </a:ext>
            </a:extLst>
          </p:cNvPr>
          <p:cNvSpPr txBox="1">
            <a:spLocks/>
          </p:cNvSpPr>
          <p:nvPr/>
        </p:nvSpPr>
        <p:spPr>
          <a:xfrm>
            <a:off x="838200" y="2754776"/>
            <a:ext cx="8178478" cy="274319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1800" b="0" i="0" kern="1200">
                <a:solidFill>
                  <a:schemeClr val="tx1"/>
                </a:solidFill>
                <a:latin typeface="Gotham Rounded Book" pitchFamily="2"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b="0" i="0" kern="1200">
                <a:solidFill>
                  <a:schemeClr val="tx1"/>
                </a:solidFill>
                <a:latin typeface="Gotham Rounded Book" pitchFamily="2" charset="0"/>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Gotham Rounded Book" pitchFamily="2" charset="0"/>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b="0" i="0" kern="1200">
                <a:solidFill>
                  <a:schemeClr val="tx1"/>
                </a:solidFill>
                <a:latin typeface="Gotham Rounded Book" pitchFamily="2" charset="0"/>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b="0" i="0" kern="1200">
                <a:solidFill>
                  <a:schemeClr val="tx1"/>
                </a:solidFill>
                <a:latin typeface="Gotham Rounded Book" pitchFamily="2" charset="0"/>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sz="2000" dirty="0"/>
          </a:p>
        </p:txBody>
      </p:sp>
      <p:sp>
        <p:nvSpPr>
          <p:cNvPr id="3" name="TextBox 2">
            <a:extLst>
              <a:ext uri="{FF2B5EF4-FFF2-40B4-BE49-F238E27FC236}">
                <a16:creationId xmlns:a16="http://schemas.microsoft.com/office/drawing/2014/main" id="{6F186221-0801-9333-7DE5-E1CE2020DB36}"/>
              </a:ext>
            </a:extLst>
          </p:cNvPr>
          <p:cNvSpPr txBox="1"/>
          <p:nvPr/>
        </p:nvSpPr>
        <p:spPr>
          <a:xfrm>
            <a:off x="546265" y="1942434"/>
            <a:ext cx="7053943" cy="3172663"/>
          </a:xfrm>
          <a:prstGeom prst="rect">
            <a:avLst/>
          </a:prstGeom>
          <a:noFill/>
        </p:spPr>
        <p:txBody>
          <a:bodyPr wrap="square">
            <a:spAutoFit/>
          </a:bodyPr>
          <a:lstStyle/>
          <a:p>
            <a:pPr marL="12700">
              <a:lnSpc>
                <a:spcPct val="100000"/>
              </a:lnSpc>
              <a:spcBef>
                <a:spcPts val="95"/>
              </a:spcBef>
            </a:pPr>
            <a:r>
              <a:rPr lang="en-GB" sz="2800" spc="-5" dirty="0">
                <a:latin typeface="Gotham Rounded Medium"/>
                <a:cs typeface="Arial"/>
              </a:rPr>
              <a:t>Optional exercise - Identify ways parents</a:t>
            </a:r>
            <a:r>
              <a:rPr lang="en-GB" sz="2800" spc="5" dirty="0">
                <a:latin typeface="Gotham Rounded Medium"/>
                <a:cs typeface="Arial"/>
              </a:rPr>
              <a:t> </a:t>
            </a:r>
            <a:r>
              <a:rPr lang="en-GB" sz="2800" spc="-5" dirty="0">
                <a:latin typeface="Gotham Rounded Medium"/>
                <a:cs typeface="Arial"/>
              </a:rPr>
              <a:t>can:</a:t>
            </a:r>
            <a:endParaRPr lang="en-GB" sz="2800" dirty="0">
              <a:latin typeface="Gotham Rounded Medium"/>
              <a:cs typeface="Arial"/>
            </a:endParaRPr>
          </a:p>
          <a:p>
            <a:pPr>
              <a:lnSpc>
                <a:spcPct val="100000"/>
              </a:lnSpc>
              <a:spcBef>
                <a:spcPts val="30"/>
              </a:spcBef>
            </a:pPr>
            <a:endParaRPr lang="en-GB" sz="2800" b="1" dirty="0">
              <a:solidFill>
                <a:srgbClr val="0070C0"/>
              </a:solidFill>
              <a:latin typeface="Arial"/>
              <a:cs typeface="Arial"/>
            </a:endParaRPr>
          </a:p>
          <a:p>
            <a:pPr marL="1789430" marR="5080" indent="-515620">
              <a:lnSpc>
                <a:spcPct val="100000"/>
              </a:lnSpc>
              <a:buClr>
                <a:srgbClr val="36A9E0"/>
              </a:buClr>
              <a:buFont typeface="Wingdings"/>
              <a:buChar char=""/>
              <a:tabLst>
                <a:tab pos="1789430" algn="l"/>
                <a:tab pos="1790064" algn="l"/>
              </a:tabLst>
            </a:pPr>
            <a:r>
              <a:rPr lang="en-GB" sz="2800" b="1" spc="-5" dirty="0">
                <a:solidFill>
                  <a:srgbClr val="0070C0"/>
                </a:solidFill>
                <a:latin typeface="Arial"/>
                <a:cs typeface="Arial"/>
              </a:rPr>
              <a:t>support, encourage and motivate young people  </a:t>
            </a:r>
            <a:r>
              <a:rPr lang="en-GB" sz="2800" b="1" spc="-10" dirty="0">
                <a:solidFill>
                  <a:srgbClr val="0070C0"/>
                </a:solidFill>
                <a:latin typeface="Arial"/>
                <a:cs typeface="Arial"/>
              </a:rPr>
              <a:t>who </a:t>
            </a:r>
            <a:r>
              <a:rPr lang="en-GB" sz="2800" b="1" spc="-5" dirty="0">
                <a:solidFill>
                  <a:srgbClr val="0070C0"/>
                </a:solidFill>
                <a:latin typeface="Arial"/>
                <a:cs typeface="Arial"/>
              </a:rPr>
              <a:t>participate in</a:t>
            </a:r>
            <a:r>
              <a:rPr lang="en-GB" sz="2800" b="1" spc="20" dirty="0">
                <a:solidFill>
                  <a:srgbClr val="0070C0"/>
                </a:solidFill>
                <a:latin typeface="Arial"/>
                <a:cs typeface="Arial"/>
              </a:rPr>
              <a:t> </a:t>
            </a:r>
            <a:r>
              <a:rPr lang="en-GB" sz="2800" b="1" spc="-5" dirty="0">
                <a:solidFill>
                  <a:srgbClr val="0070C0"/>
                </a:solidFill>
                <a:latin typeface="Arial"/>
                <a:cs typeface="Arial"/>
              </a:rPr>
              <a:t>netball</a:t>
            </a:r>
            <a:endParaRPr lang="en-GB" sz="2800" b="1" dirty="0">
              <a:solidFill>
                <a:srgbClr val="0070C0"/>
              </a:solidFill>
              <a:latin typeface="Arial"/>
              <a:cs typeface="Arial"/>
            </a:endParaRPr>
          </a:p>
          <a:p>
            <a:pPr marL="1789430" indent="-515620">
              <a:lnSpc>
                <a:spcPct val="100000"/>
              </a:lnSpc>
              <a:spcBef>
                <a:spcPts val="530"/>
              </a:spcBef>
              <a:buClr>
                <a:srgbClr val="36A9E0"/>
              </a:buClr>
              <a:buFont typeface="Wingdings"/>
              <a:buChar char=""/>
              <a:tabLst>
                <a:tab pos="1789430" algn="l"/>
                <a:tab pos="1790064" algn="l"/>
              </a:tabLst>
            </a:pPr>
            <a:r>
              <a:rPr lang="en-GB" sz="2800" b="1" spc="-5" dirty="0">
                <a:solidFill>
                  <a:srgbClr val="0070C0"/>
                </a:solidFill>
                <a:latin typeface="Arial"/>
                <a:cs typeface="Arial"/>
              </a:rPr>
              <a:t>make positive contributions to netball</a:t>
            </a:r>
            <a:r>
              <a:rPr lang="en-GB" sz="2800" b="1" spc="15" dirty="0">
                <a:solidFill>
                  <a:srgbClr val="0070C0"/>
                </a:solidFill>
                <a:latin typeface="Arial"/>
                <a:cs typeface="Arial"/>
              </a:rPr>
              <a:t> </a:t>
            </a:r>
            <a:r>
              <a:rPr lang="en-GB" sz="2800" b="1" spc="-5" dirty="0">
                <a:solidFill>
                  <a:srgbClr val="0070C0"/>
                </a:solidFill>
                <a:latin typeface="Arial"/>
                <a:cs typeface="Arial"/>
              </a:rPr>
              <a:t>clubs</a:t>
            </a:r>
            <a:endParaRPr lang="en-GB" sz="2800" b="1" dirty="0">
              <a:solidFill>
                <a:srgbClr val="0070C0"/>
              </a:solidFill>
              <a:latin typeface="Arial"/>
              <a:cs typeface="Arial"/>
            </a:endParaRPr>
          </a:p>
        </p:txBody>
      </p:sp>
    </p:spTree>
    <p:extLst>
      <p:ext uri="{BB962C8B-B14F-4D97-AF65-F5344CB8AC3E}">
        <p14:creationId xmlns:p14="http://schemas.microsoft.com/office/powerpoint/2010/main" val="18005333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5F82BB-2565-D35F-69CC-C60A1CC4A5B7}"/>
              </a:ext>
            </a:extLst>
          </p:cNvPr>
          <p:cNvSpPr>
            <a:spLocks noGrp="1"/>
          </p:cNvSpPr>
          <p:nvPr>
            <p:ph type="ctrTitle"/>
          </p:nvPr>
        </p:nvSpPr>
        <p:spPr>
          <a:xfrm>
            <a:off x="838199" y="1609524"/>
            <a:ext cx="9648464" cy="821161"/>
          </a:xfrm>
        </p:spPr>
        <p:txBody>
          <a:bodyPr>
            <a:noAutofit/>
          </a:bodyPr>
          <a:lstStyle/>
          <a:p>
            <a:r>
              <a:rPr lang="en-GB" sz="2800" dirty="0"/>
              <a:t>1 - Positive Parents</a:t>
            </a:r>
            <a:r>
              <a:rPr lang="en-GB" sz="2800" spc="-60" dirty="0"/>
              <a:t> </a:t>
            </a:r>
            <a:r>
              <a:rPr lang="en-GB" sz="2800" spc="-5" dirty="0"/>
              <a:t>may:</a:t>
            </a:r>
            <a:br>
              <a:rPr lang="en-GB" sz="2800" b="1" dirty="0">
                <a:latin typeface="Gotham Rounded Book" pitchFamily="50" charset="0"/>
              </a:rPr>
            </a:br>
            <a:endParaRPr lang="en-GB" sz="2800" b="1" dirty="0">
              <a:latin typeface="Gotham Rounded Book" pitchFamily="50" charset="0"/>
            </a:endParaRPr>
          </a:p>
        </p:txBody>
      </p:sp>
      <p:sp>
        <p:nvSpPr>
          <p:cNvPr id="6" name="Subtitle 2">
            <a:extLst>
              <a:ext uri="{FF2B5EF4-FFF2-40B4-BE49-F238E27FC236}">
                <a16:creationId xmlns:a16="http://schemas.microsoft.com/office/drawing/2014/main" id="{31B6934F-5F07-CA71-7EB2-D4C37CE0AC81}"/>
              </a:ext>
            </a:extLst>
          </p:cNvPr>
          <p:cNvSpPr>
            <a:spLocks noGrp="1"/>
          </p:cNvSpPr>
          <p:nvPr>
            <p:ph type="subTitle" idx="1"/>
          </p:nvPr>
        </p:nvSpPr>
        <p:spPr>
          <a:xfrm>
            <a:off x="919222" y="2314937"/>
            <a:ext cx="7452882" cy="3883982"/>
          </a:xfrm>
        </p:spPr>
        <p:txBody>
          <a:bodyPr>
            <a:normAutofit/>
          </a:bodyPr>
          <a:lstStyle/>
          <a:p>
            <a:pPr marL="469265" indent="-457200">
              <a:lnSpc>
                <a:spcPct val="100000"/>
              </a:lnSpc>
              <a:spcBef>
                <a:spcPts val="675"/>
              </a:spcBef>
              <a:buClr>
                <a:srgbClr val="36A9E0"/>
              </a:buClr>
              <a:buFont typeface="Wingdings"/>
              <a:buChar char=""/>
              <a:tabLst>
                <a:tab pos="469265" algn="l"/>
                <a:tab pos="469900" algn="l"/>
              </a:tabLst>
            </a:pPr>
            <a:r>
              <a:rPr lang="en-GB" sz="2400" b="1" dirty="0">
                <a:solidFill>
                  <a:srgbClr val="0070C0"/>
                </a:solidFill>
                <a:latin typeface="Arial"/>
                <a:cs typeface="Arial"/>
              </a:rPr>
              <a:t>share </a:t>
            </a:r>
            <a:r>
              <a:rPr lang="en-GB" sz="2400" b="1" spc="-5" dirty="0">
                <a:solidFill>
                  <a:srgbClr val="0070C0"/>
                </a:solidFill>
                <a:latin typeface="Arial"/>
                <a:cs typeface="Arial"/>
              </a:rPr>
              <a:t>their enthusiasm </a:t>
            </a:r>
            <a:r>
              <a:rPr lang="en-GB" sz="2400" b="1" dirty="0">
                <a:solidFill>
                  <a:srgbClr val="0070C0"/>
                </a:solidFill>
                <a:latin typeface="Arial"/>
                <a:cs typeface="Arial"/>
              </a:rPr>
              <a:t>for </a:t>
            </a:r>
            <a:r>
              <a:rPr lang="en-GB" sz="2400" b="1" spc="-5" dirty="0">
                <a:solidFill>
                  <a:srgbClr val="0070C0"/>
                </a:solidFill>
                <a:latin typeface="Arial"/>
                <a:cs typeface="Arial"/>
              </a:rPr>
              <a:t>participation in</a:t>
            </a:r>
            <a:r>
              <a:rPr lang="en-GB" sz="2400" b="1" spc="10" dirty="0">
                <a:solidFill>
                  <a:srgbClr val="0070C0"/>
                </a:solidFill>
                <a:latin typeface="Arial"/>
                <a:cs typeface="Arial"/>
              </a:rPr>
              <a:t> </a:t>
            </a:r>
            <a:r>
              <a:rPr lang="en-GB" sz="2400" b="1" dirty="0">
                <a:solidFill>
                  <a:srgbClr val="0070C0"/>
                </a:solidFill>
                <a:latin typeface="Arial"/>
                <a:cs typeface="Arial"/>
              </a:rPr>
              <a:t>sport</a:t>
            </a:r>
          </a:p>
          <a:p>
            <a:pPr marL="469265" indent="-457200">
              <a:lnSpc>
                <a:spcPct val="100000"/>
              </a:lnSpc>
              <a:spcBef>
                <a:spcPts val="575"/>
              </a:spcBef>
              <a:buClr>
                <a:srgbClr val="36A9E0"/>
              </a:buClr>
              <a:buFont typeface="Wingdings"/>
              <a:buChar char=""/>
              <a:tabLst>
                <a:tab pos="469265" algn="l"/>
                <a:tab pos="469900" algn="l"/>
              </a:tabLst>
            </a:pPr>
            <a:r>
              <a:rPr lang="en-GB" sz="2400" b="1" spc="-5" dirty="0">
                <a:solidFill>
                  <a:srgbClr val="0070C0"/>
                </a:solidFill>
                <a:latin typeface="Arial"/>
                <a:cs typeface="Arial"/>
              </a:rPr>
              <a:t>encourage their child/ren </a:t>
            </a:r>
            <a:r>
              <a:rPr lang="en-GB" sz="2400" b="1" dirty="0">
                <a:solidFill>
                  <a:srgbClr val="0070C0"/>
                </a:solidFill>
                <a:latin typeface="Arial"/>
                <a:cs typeface="Arial"/>
              </a:rPr>
              <a:t>to take </a:t>
            </a:r>
            <a:r>
              <a:rPr lang="en-GB" sz="2400" b="1" spc="-5" dirty="0">
                <a:solidFill>
                  <a:srgbClr val="0070C0"/>
                </a:solidFill>
                <a:latin typeface="Arial"/>
                <a:cs typeface="Arial"/>
              </a:rPr>
              <a:t>up, enjoy</a:t>
            </a:r>
            <a:r>
              <a:rPr lang="en-GB" sz="2400" b="1" spc="45" dirty="0">
                <a:solidFill>
                  <a:srgbClr val="0070C0"/>
                </a:solidFill>
                <a:latin typeface="Arial"/>
                <a:cs typeface="Arial"/>
              </a:rPr>
              <a:t> </a:t>
            </a:r>
            <a:r>
              <a:rPr lang="en-GB" sz="2400" b="1" spc="-5" dirty="0">
                <a:solidFill>
                  <a:srgbClr val="0070C0"/>
                </a:solidFill>
                <a:latin typeface="Arial"/>
                <a:cs typeface="Arial"/>
              </a:rPr>
              <a:t>and</a:t>
            </a:r>
            <a:endParaRPr lang="en-GB" sz="2400" b="1" dirty="0">
              <a:solidFill>
                <a:srgbClr val="0070C0"/>
              </a:solidFill>
              <a:latin typeface="Arial"/>
              <a:cs typeface="Arial"/>
            </a:endParaRPr>
          </a:p>
          <a:p>
            <a:pPr marL="469265">
              <a:lnSpc>
                <a:spcPct val="100000"/>
              </a:lnSpc>
            </a:pPr>
            <a:r>
              <a:rPr lang="en-GB" sz="2400" b="1" spc="-5" dirty="0">
                <a:solidFill>
                  <a:srgbClr val="0070C0"/>
                </a:solidFill>
                <a:latin typeface="Arial"/>
                <a:cs typeface="Arial"/>
              </a:rPr>
              <a:t>achieve in their</a:t>
            </a:r>
            <a:r>
              <a:rPr lang="en-GB" sz="2400" b="1" spc="15" dirty="0">
                <a:solidFill>
                  <a:srgbClr val="0070C0"/>
                </a:solidFill>
                <a:latin typeface="Arial"/>
                <a:cs typeface="Arial"/>
              </a:rPr>
              <a:t> </a:t>
            </a:r>
            <a:r>
              <a:rPr lang="en-GB" sz="2400" b="1" dirty="0">
                <a:solidFill>
                  <a:srgbClr val="0070C0"/>
                </a:solidFill>
                <a:latin typeface="Arial"/>
                <a:cs typeface="Arial"/>
              </a:rPr>
              <a:t>sport</a:t>
            </a:r>
          </a:p>
          <a:p>
            <a:pPr marL="469265" indent="-457200">
              <a:lnSpc>
                <a:spcPct val="100000"/>
              </a:lnSpc>
              <a:spcBef>
                <a:spcPts val="580"/>
              </a:spcBef>
              <a:buClr>
                <a:srgbClr val="36A9E0"/>
              </a:buClr>
              <a:buFont typeface="Wingdings"/>
              <a:buChar char=""/>
              <a:tabLst>
                <a:tab pos="469265" algn="l"/>
                <a:tab pos="469900" algn="l"/>
              </a:tabLst>
            </a:pPr>
            <a:r>
              <a:rPr lang="en-GB" sz="2400" b="1" spc="-5" dirty="0">
                <a:solidFill>
                  <a:srgbClr val="0070C0"/>
                </a:solidFill>
                <a:latin typeface="Arial"/>
                <a:cs typeface="Arial"/>
              </a:rPr>
              <a:t>provide transport, </a:t>
            </a:r>
            <a:r>
              <a:rPr lang="en-GB" sz="2400" b="1" spc="-10" dirty="0">
                <a:solidFill>
                  <a:srgbClr val="0070C0"/>
                </a:solidFill>
                <a:latin typeface="Arial"/>
                <a:cs typeface="Arial"/>
              </a:rPr>
              <a:t>equipment, </a:t>
            </a:r>
            <a:r>
              <a:rPr lang="en-GB" sz="2400" b="1" spc="-5" dirty="0">
                <a:solidFill>
                  <a:srgbClr val="0070C0"/>
                </a:solidFill>
                <a:latin typeface="Arial"/>
                <a:cs typeface="Arial"/>
              </a:rPr>
              <a:t>or</a:t>
            </a:r>
            <a:r>
              <a:rPr lang="en-GB" sz="2400" b="1" spc="30" dirty="0">
                <a:solidFill>
                  <a:srgbClr val="0070C0"/>
                </a:solidFill>
                <a:latin typeface="Arial"/>
                <a:cs typeface="Arial"/>
              </a:rPr>
              <a:t> </a:t>
            </a:r>
            <a:r>
              <a:rPr lang="en-GB" sz="2400" b="1" spc="-5" dirty="0">
                <a:solidFill>
                  <a:srgbClr val="0070C0"/>
                </a:solidFill>
                <a:latin typeface="Arial"/>
                <a:cs typeface="Arial"/>
              </a:rPr>
              <a:t>finances</a:t>
            </a:r>
            <a:endParaRPr lang="en-GB" sz="2400" b="1" dirty="0">
              <a:solidFill>
                <a:srgbClr val="0070C0"/>
              </a:solidFill>
              <a:latin typeface="Arial"/>
              <a:cs typeface="Arial"/>
            </a:endParaRPr>
          </a:p>
          <a:p>
            <a:pPr marL="469265" indent="-457200">
              <a:lnSpc>
                <a:spcPct val="100000"/>
              </a:lnSpc>
              <a:spcBef>
                <a:spcPts val="575"/>
              </a:spcBef>
              <a:buClr>
                <a:srgbClr val="36A9E0"/>
              </a:buClr>
              <a:buFont typeface="Wingdings"/>
              <a:buChar char=""/>
              <a:tabLst>
                <a:tab pos="469265" algn="l"/>
                <a:tab pos="469900" algn="l"/>
              </a:tabLst>
            </a:pPr>
            <a:r>
              <a:rPr lang="en-GB" sz="2400" b="1" spc="-5" dirty="0">
                <a:solidFill>
                  <a:srgbClr val="0070C0"/>
                </a:solidFill>
                <a:latin typeface="Arial"/>
                <a:cs typeface="Arial"/>
              </a:rPr>
              <a:t>support in </a:t>
            </a:r>
            <a:r>
              <a:rPr lang="en-GB" sz="2400" b="1" dirty="0">
                <a:solidFill>
                  <a:srgbClr val="0070C0"/>
                </a:solidFill>
                <a:latin typeface="Arial"/>
                <a:cs typeface="Arial"/>
              </a:rPr>
              <a:t>a </a:t>
            </a:r>
            <a:r>
              <a:rPr lang="en-GB" sz="2400" b="1" spc="-5" dirty="0">
                <a:solidFill>
                  <a:srgbClr val="0070C0"/>
                </a:solidFill>
                <a:latin typeface="Arial"/>
                <a:cs typeface="Arial"/>
              </a:rPr>
              <a:t>positive and </a:t>
            </a:r>
            <a:r>
              <a:rPr lang="en-GB" sz="2400" b="1" dirty="0">
                <a:solidFill>
                  <a:srgbClr val="0070C0"/>
                </a:solidFill>
                <a:latin typeface="Arial"/>
                <a:cs typeface="Arial"/>
              </a:rPr>
              <a:t>fair</a:t>
            </a:r>
            <a:r>
              <a:rPr lang="en-GB" sz="2400" b="1" spc="20" dirty="0">
                <a:solidFill>
                  <a:srgbClr val="0070C0"/>
                </a:solidFill>
                <a:latin typeface="Arial"/>
                <a:cs typeface="Arial"/>
              </a:rPr>
              <a:t> </a:t>
            </a:r>
            <a:r>
              <a:rPr lang="en-GB" sz="2400" b="1" spc="-5" dirty="0">
                <a:solidFill>
                  <a:srgbClr val="0070C0"/>
                </a:solidFill>
                <a:latin typeface="Arial"/>
                <a:cs typeface="Arial"/>
              </a:rPr>
              <a:t>way</a:t>
            </a:r>
            <a:endParaRPr lang="en-GB" sz="2400" b="1" dirty="0">
              <a:solidFill>
                <a:srgbClr val="0070C0"/>
              </a:solidFill>
              <a:latin typeface="Arial"/>
              <a:cs typeface="Arial"/>
            </a:endParaRPr>
          </a:p>
          <a:p>
            <a:pPr marL="469265" marR="5080" indent="-457200">
              <a:lnSpc>
                <a:spcPct val="100000"/>
              </a:lnSpc>
              <a:spcBef>
                <a:spcPts val="580"/>
              </a:spcBef>
              <a:buClr>
                <a:srgbClr val="36A9E0"/>
              </a:buClr>
              <a:buFont typeface="Wingdings"/>
              <a:buChar char=""/>
              <a:tabLst>
                <a:tab pos="469265" algn="l"/>
                <a:tab pos="469900" algn="l"/>
              </a:tabLst>
            </a:pPr>
            <a:r>
              <a:rPr lang="en-GB" sz="2400" b="1" spc="-5" dirty="0">
                <a:solidFill>
                  <a:srgbClr val="0070C0"/>
                </a:solidFill>
                <a:latin typeface="Arial"/>
                <a:cs typeface="Arial"/>
              </a:rPr>
              <a:t>promote </a:t>
            </a:r>
            <a:r>
              <a:rPr lang="en-GB" sz="2400" b="1" dirty="0">
                <a:solidFill>
                  <a:srgbClr val="0070C0"/>
                </a:solidFill>
                <a:latin typeface="Arial"/>
                <a:cs typeface="Arial"/>
              </a:rPr>
              <a:t>respect for the sport’s </a:t>
            </a:r>
            <a:r>
              <a:rPr lang="en-GB" sz="2400" b="1" spc="-5" dirty="0">
                <a:solidFill>
                  <a:srgbClr val="0070C0"/>
                </a:solidFill>
                <a:latin typeface="Arial"/>
                <a:cs typeface="Arial"/>
              </a:rPr>
              <a:t>rules, officials, their  child’s </a:t>
            </a:r>
            <a:r>
              <a:rPr lang="en-GB" sz="2400" b="1" dirty="0">
                <a:solidFill>
                  <a:srgbClr val="0070C0"/>
                </a:solidFill>
                <a:latin typeface="Arial"/>
                <a:cs typeface="Arial"/>
              </a:rPr>
              <a:t>team-mates </a:t>
            </a:r>
            <a:r>
              <a:rPr lang="en-GB" sz="2400" b="1" spc="-5" dirty="0">
                <a:solidFill>
                  <a:srgbClr val="0070C0"/>
                </a:solidFill>
                <a:latin typeface="Arial"/>
                <a:cs typeface="Arial"/>
              </a:rPr>
              <a:t>and</a:t>
            </a:r>
            <a:r>
              <a:rPr lang="en-GB" sz="2400" b="1" spc="10" dirty="0">
                <a:solidFill>
                  <a:srgbClr val="0070C0"/>
                </a:solidFill>
                <a:latin typeface="Arial"/>
                <a:cs typeface="Arial"/>
              </a:rPr>
              <a:t> </a:t>
            </a:r>
            <a:r>
              <a:rPr lang="en-GB" sz="2400" b="1" spc="-10" dirty="0">
                <a:solidFill>
                  <a:srgbClr val="0070C0"/>
                </a:solidFill>
                <a:latin typeface="Arial"/>
                <a:cs typeface="Arial"/>
              </a:rPr>
              <a:t>opponents</a:t>
            </a:r>
            <a:endParaRPr lang="en-GB" sz="2400" b="1" dirty="0">
              <a:solidFill>
                <a:srgbClr val="0070C0"/>
              </a:solidFill>
              <a:latin typeface="Arial"/>
              <a:cs typeface="Arial"/>
            </a:endParaRPr>
          </a:p>
          <a:p>
            <a:endParaRPr lang="en-GB" dirty="0"/>
          </a:p>
        </p:txBody>
      </p:sp>
    </p:spTree>
    <p:extLst>
      <p:ext uri="{BB962C8B-B14F-4D97-AF65-F5344CB8AC3E}">
        <p14:creationId xmlns:p14="http://schemas.microsoft.com/office/powerpoint/2010/main" val="15447520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456A70-AFBD-39DC-67EC-0E4C2752BB3B}"/>
              </a:ext>
            </a:extLst>
          </p:cNvPr>
          <p:cNvSpPr>
            <a:spLocks noGrp="1"/>
          </p:cNvSpPr>
          <p:nvPr>
            <p:ph type="ctrTitle"/>
          </p:nvPr>
        </p:nvSpPr>
        <p:spPr>
          <a:xfrm>
            <a:off x="1411145" y="1699451"/>
            <a:ext cx="7009435" cy="1469265"/>
          </a:xfrm>
        </p:spPr>
        <p:txBody>
          <a:bodyPr>
            <a:normAutofit/>
          </a:bodyPr>
          <a:lstStyle/>
          <a:p>
            <a:r>
              <a:rPr lang="en-GB" sz="2800" dirty="0"/>
              <a:t>2 - Positive Parents</a:t>
            </a:r>
            <a:r>
              <a:rPr lang="en-GB" sz="2800" spc="-80" dirty="0"/>
              <a:t> </a:t>
            </a:r>
            <a:r>
              <a:rPr lang="en-GB" sz="2800" dirty="0"/>
              <a:t>may</a:t>
            </a:r>
            <a:endParaRPr lang="en-GB" sz="2800" b="1" dirty="0">
              <a:latin typeface="Gotham Rounded Book" pitchFamily="50" charset="0"/>
            </a:endParaRPr>
          </a:p>
        </p:txBody>
      </p:sp>
      <p:sp>
        <p:nvSpPr>
          <p:cNvPr id="3" name="Subtitle 2">
            <a:extLst>
              <a:ext uri="{FF2B5EF4-FFF2-40B4-BE49-F238E27FC236}">
                <a16:creationId xmlns:a16="http://schemas.microsoft.com/office/drawing/2014/main" id="{1A941D22-9115-08A8-0AA8-CCD0F145FB91}"/>
              </a:ext>
            </a:extLst>
          </p:cNvPr>
          <p:cNvSpPr>
            <a:spLocks noGrp="1"/>
          </p:cNvSpPr>
          <p:nvPr>
            <p:ph type="subTitle" idx="1"/>
          </p:nvPr>
        </p:nvSpPr>
        <p:spPr>
          <a:xfrm>
            <a:off x="930796" y="2396959"/>
            <a:ext cx="7970135" cy="3600080"/>
          </a:xfrm>
        </p:spPr>
        <p:txBody>
          <a:bodyPr>
            <a:normAutofit/>
          </a:bodyPr>
          <a:lstStyle/>
          <a:p>
            <a:pPr marL="469265" indent="-457200">
              <a:lnSpc>
                <a:spcPct val="100000"/>
              </a:lnSpc>
              <a:spcBef>
                <a:spcPts val="675"/>
              </a:spcBef>
              <a:buClr>
                <a:srgbClr val="36A9E0"/>
              </a:buClr>
              <a:buFont typeface="Wingdings"/>
              <a:buChar char=""/>
              <a:tabLst>
                <a:tab pos="469265" algn="l"/>
                <a:tab pos="469900" algn="l"/>
              </a:tabLst>
            </a:pPr>
            <a:r>
              <a:rPr lang="en-GB" sz="2400" b="1" dirty="0">
                <a:solidFill>
                  <a:schemeClr val="accent1"/>
                </a:solidFill>
                <a:latin typeface="Arial"/>
                <a:cs typeface="Arial"/>
              </a:rPr>
              <a:t>model </a:t>
            </a:r>
            <a:r>
              <a:rPr lang="en-GB" sz="2400" b="1" spc="-5" dirty="0">
                <a:solidFill>
                  <a:schemeClr val="accent1"/>
                </a:solidFill>
                <a:latin typeface="Arial"/>
                <a:cs typeface="Arial"/>
              </a:rPr>
              <a:t>and </a:t>
            </a:r>
            <a:r>
              <a:rPr lang="en-GB" sz="2400" b="1" dirty="0">
                <a:solidFill>
                  <a:schemeClr val="accent1"/>
                </a:solidFill>
                <a:latin typeface="Arial"/>
                <a:cs typeface="Arial"/>
              </a:rPr>
              <a:t>reinforce </a:t>
            </a:r>
            <a:r>
              <a:rPr lang="en-GB" sz="2400" b="1" spc="-5" dirty="0">
                <a:solidFill>
                  <a:schemeClr val="accent1"/>
                </a:solidFill>
                <a:latin typeface="Arial"/>
                <a:cs typeface="Arial"/>
              </a:rPr>
              <a:t>positive</a:t>
            </a:r>
            <a:r>
              <a:rPr lang="en-GB" sz="2400" b="1" spc="5" dirty="0">
                <a:solidFill>
                  <a:schemeClr val="accent1"/>
                </a:solidFill>
                <a:latin typeface="Arial"/>
                <a:cs typeface="Arial"/>
              </a:rPr>
              <a:t> </a:t>
            </a:r>
            <a:r>
              <a:rPr lang="en-GB" sz="2400" b="1" spc="-5" dirty="0">
                <a:solidFill>
                  <a:schemeClr val="accent1"/>
                </a:solidFill>
                <a:latin typeface="Arial"/>
                <a:cs typeface="Arial"/>
              </a:rPr>
              <a:t>attitudes</a:t>
            </a:r>
            <a:endParaRPr lang="en-GB" sz="2400" b="1" dirty="0">
              <a:solidFill>
                <a:schemeClr val="accent1"/>
              </a:solidFill>
              <a:latin typeface="Arial"/>
              <a:cs typeface="Arial"/>
            </a:endParaRPr>
          </a:p>
          <a:p>
            <a:pPr marL="469265" indent="-457200">
              <a:lnSpc>
                <a:spcPct val="100000"/>
              </a:lnSpc>
              <a:spcBef>
                <a:spcPts val="580"/>
              </a:spcBef>
              <a:buClr>
                <a:srgbClr val="36A9E0"/>
              </a:buClr>
              <a:buFont typeface="Wingdings"/>
              <a:buChar char=""/>
              <a:tabLst>
                <a:tab pos="469265" algn="l"/>
                <a:tab pos="469900" algn="l"/>
              </a:tabLst>
            </a:pPr>
            <a:r>
              <a:rPr lang="en-GB" sz="2400" b="1" spc="-5" dirty="0">
                <a:solidFill>
                  <a:schemeClr val="accent1"/>
                </a:solidFill>
                <a:latin typeface="Arial"/>
                <a:cs typeface="Arial"/>
              </a:rPr>
              <a:t>help out with </a:t>
            </a:r>
            <a:r>
              <a:rPr lang="en-GB" sz="2400" b="1" dirty="0">
                <a:solidFill>
                  <a:schemeClr val="accent1"/>
                </a:solidFill>
                <a:latin typeface="Arial"/>
                <a:cs typeface="Arial"/>
              </a:rPr>
              <a:t>club</a:t>
            </a:r>
            <a:r>
              <a:rPr lang="en-GB" sz="2400" b="1" spc="10" dirty="0">
                <a:solidFill>
                  <a:schemeClr val="accent1"/>
                </a:solidFill>
                <a:latin typeface="Arial"/>
                <a:cs typeface="Arial"/>
              </a:rPr>
              <a:t> </a:t>
            </a:r>
            <a:r>
              <a:rPr lang="en-GB" sz="2400" b="1" spc="-5" dirty="0">
                <a:solidFill>
                  <a:schemeClr val="accent1"/>
                </a:solidFill>
                <a:latin typeface="Arial"/>
                <a:cs typeface="Arial"/>
              </a:rPr>
              <a:t>activities</a:t>
            </a:r>
            <a:endParaRPr lang="en-GB" sz="2400" b="1" dirty="0">
              <a:solidFill>
                <a:schemeClr val="accent1"/>
              </a:solidFill>
              <a:latin typeface="Arial"/>
              <a:cs typeface="Arial"/>
            </a:endParaRPr>
          </a:p>
          <a:p>
            <a:pPr marL="469265" indent="-457200">
              <a:lnSpc>
                <a:spcPct val="100000"/>
              </a:lnSpc>
              <a:spcBef>
                <a:spcPts val="575"/>
              </a:spcBef>
              <a:buClr>
                <a:srgbClr val="36A9E0"/>
              </a:buClr>
              <a:buFont typeface="Wingdings"/>
              <a:buChar char=""/>
              <a:tabLst>
                <a:tab pos="469265" algn="l"/>
                <a:tab pos="469900" algn="l"/>
              </a:tabLst>
            </a:pPr>
            <a:r>
              <a:rPr lang="en-GB" sz="2400" b="1" spc="-5" dirty="0">
                <a:solidFill>
                  <a:schemeClr val="accent1"/>
                </a:solidFill>
                <a:latin typeface="Arial"/>
                <a:cs typeface="Arial"/>
              </a:rPr>
              <a:t>become coaches or</a:t>
            </a:r>
            <a:r>
              <a:rPr lang="en-GB" sz="2400" b="1" spc="25" dirty="0">
                <a:solidFill>
                  <a:schemeClr val="accent1"/>
                </a:solidFill>
                <a:latin typeface="Arial"/>
                <a:cs typeface="Arial"/>
              </a:rPr>
              <a:t> </a:t>
            </a:r>
            <a:r>
              <a:rPr lang="en-GB" sz="2400" b="1" spc="-10" dirty="0">
                <a:solidFill>
                  <a:schemeClr val="accent1"/>
                </a:solidFill>
                <a:latin typeface="Arial"/>
                <a:cs typeface="Arial"/>
              </a:rPr>
              <a:t>volunteers</a:t>
            </a:r>
            <a:endParaRPr lang="en-GB" sz="2400" b="1" dirty="0">
              <a:solidFill>
                <a:schemeClr val="accent1"/>
              </a:solidFill>
              <a:latin typeface="Arial"/>
              <a:cs typeface="Arial"/>
            </a:endParaRPr>
          </a:p>
          <a:p>
            <a:pPr marL="469265" indent="-457200">
              <a:lnSpc>
                <a:spcPct val="100000"/>
              </a:lnSpc>
              <a:spcBef>
                <a:spcPts val="575"/>
              </a:spcBef>
              <a:buClr>
                <a:srgbClr val="36A9E0"/>
              </a:buClr>
              <a:buFont typeface="Wingdings"/>
              <a:buChar char=""/>
              <a:tabLst>
                <a:tab pos="469265" algn="l"/>
                <a:tab pos="469900" algn="l"/>
              </a:tabLst>
            </a:pPr>
            <a:r>
              <a:rPr lang="en-GB" sz="2400" b="1" spc="-5" dirty="0">
                <a:solidFill>
                  <a:schemeClr val="accent1"/>
                </a:solidFill>
                <a:latin typeface="Arial"/>
                <a:cs typeface="Arial"/>
              </a:rPr>
              <a:t>act as safeguarding officers or committee</a:t>
            </a:r>
            <a:r>
              <a:rPr lang="en-GB" sz="2400" b="1" spc="-10" dirty="0">
                <a:solidFill>
                  <a:schemeClr val="accent1"/>
                </a:solidFill>
                <a:latin typeface="Arial"/>
                <a:cs typeface="Arial"/>
              </a:rPr>
              <a:t> </a:t>
            </a:r>
            <a:r>
              <a:rPr lang="en-GB" sz="2400" b="1" spc="-5" dirty="0">
                <a:solidFill>
                  <a:schemeClr val="accent1"/>
                </a:solidFill>
                <a:latin typeface="Arial"/>
                <a:cs typeface="Arial"/>
              </a:rPr>
              <a:t>members</a:t>
            </a:r>
            <a:endParaRPr lang="en-GB" sz="2400" b="1" dirty="0">
              <a:solidFill>
                <a:schemeClr val="accent1"/>
              </a:solidFill>
              <a:latin typeface="Arial"/>
              <a:cs typeface="Arial"/>
            </a:endParaRPr>
          </a:p>
          <a:p>
            <a:pPr marL="469265" indent="-457200">
              <a:lnSpc>
                <a:spcPct val="100000"/>
              </a:lnSpc>
              <a:spcBef>
                <a:spcPts val="580"/>
              </a:spcBef>
              <a:buClr>
                <a:srgbClr val="36A9E0"/>
              </a:buClr>
              <a:buFont typeface="Wingdings"/>
              <a:buChar char=""/>
              <a:tabLst>
                <a:tab pos="469265" algn="l"/>
                <a:tab pos="469900" algn="l"/>
              </a:tabLst>
            </a:pPr>
            <a:r>
              <a:rPr lang="en-GB" sz="2400" b="1" spc="-5" dirty="0">
                <a:solidFill>
                  <a:schemeClr val="accent1"/>
                </a:solidFill>
                <a:latin typeface="Arial"/>
                <a:cs typeface="Arial"/>
              </a:rPr>
              <a:t>contribute </a:t>
            </a:r>
            <a:r>
              <a:rPr lang="en-GB" sz="2400" b="1" dirty="0">
                <a:solidFill>
                  <a:schemeClr val="accent1"/>
                </a:solidFill>
                <a:latin typeface="Arial"/>
                <a:cs typeface="Arial"/>
              </a:rPr>
              <a:t>to </a:t>
            </a:r>
            <a:r>
              <a:rPr lang="en-GB" sz="2400" b="1" spc="-5" dirty="0">
                <a:solidFill>
                  <a:schemeClr val="accent1"/>
                </a:solidFill>
                <a:latin typeface="Arial"/>
                <a:cs typeface="Arial"/>
              </a:rPr>
              <a:t>fundraising</a:t>
            </a:r>
            <a:r>
              <a:rPr lang="en-GB" sz="2400" b="1" spc="30" dirty="0">
                <a:solidFill>
                  <a:schemeClr val="accent1"/>
                </a:solidFill>
                <a:latin typeface="Arial"/>
                <a:cs typeface="Arial"/>
              </a:rPr>
              <a:t> </a:t>
            </a:r>
            <a:r>
              <a:rPr lang="en-GB" sz="2400" b="1" spc="-5" dirty="0">
                <a:solidFill>
                  <a:schemeClr val="accent1"/>
                </a:solidFill>
                <a:latin typeface="Arial"/>
                <a:cs typeface="Arial"/>
              </a:rPr>
              <a:t>initiatives</a:t>
            </a:r>
            <a:endParaRPr lang="en-GB" sz="2400" b="1" dirty="0">
              <a:solidFill>
                <a:schemeClr val="accent1"/>
              </a:solidFill>
              <a:latin typeface="Arial"/>
              <a:cs typeface="Arial"/>
            </a:endParaRPr>
          </a:p>
          <a:p>
            <a:pPr marL="469265" indent="-457200">
              <a:lnSpc>
                <a:spcPct val="100000"/>
              </a:lnSpc>
              <a:spcBef>
                <a:spcPts val="575"/>
              </a:spcBef>
              <a:buClr>
                <a:srgbClr val="36A9E0"/>
              </a:buClr>
              <a:buFont typeface="Wingdings"/>
              <a:buChar char=""/>
              <a:tabLst>
                <a:tab pos="469265" algn="l"/>
                <a:tab pos="469900" algn="l"/>
              </a:tabLst>
            </a:pPr>
            <a:r>
              <a:rPr lang="en-GB" sz="2400" b="1" spc="-5" dirty="0">
                <a:solidFill>
                  <a:schemeClr val="accent1"/>
                </a:solidFill>
                <a:latin typeface="Arial"/>
                <a:cs typeface="Arial"/>
              </a:rPr>
              <a:t>support </a:t>
            </a:r>
            <a:r>
              <a:rPr lang="en-GB" sz="2400" b="1" dirty="0">
                <a:solidFill>
                  <a:schemeClr val="accent1"/>
                </a:solidFill>
                <a:latin typeface="Arial"/>
                <a:cs typeface="Arial"/>
              </a:rPr>
              <a:t>their </a:t>
            </a:r>
            <a:r>
              <a:rPr lang="en-GB" sz="2400" b="1" spc="-5" dirty="0">
                <a:solidFill>
                  <a:schemeClr val="accent1"/>
                </a:solidFill>
                <a:latin typeface="Arial"/>
                <a:cs typeface="Arial"/>
              </a:rPr>
              <a:t>child/the </a:t>
            </a:r>
            <a:r>
              <a:rPr lang="en-GB" sz="2400" b="1" dirty="0">
                <a:solidFill>
                  <a:schemeClr val="accent1"/>
                </a:solidFill>
                <a:latin typeface="Arial"/>
                <a:cs typeface="Arial"/>
              </a:rPr>
              <a:t>team </a:t>
            </a:r>
            <a:r>
              <a:rPr lang="en-GB" sz="2400" b="1" spc="-5" dirty="0">
                <a:solidFill>
                  <a:schemeClr val="accent1"/>
                </a:solidFill>
                <a:latin typeface="Arial"/>
                <a:cs typeface="Arial"/>
              </a:rPr>
              <a:t>at</a:t>
            </a:r>
            <a:r>
              <a:rPr lang="en-GB" sz="2400" b="1" spc="5" dirty="0">
                <a:solidFill>
                  <a:schemeClr val="accent1"/>
                </a:solidFill>
                <a:latin typeface="Arial"/>
                <a:cs typeface="Arial"/>
              </a:rPr>
              <a:t> </a:t>
            </a:r>
            <a:r>
              <a:rPr lang="en-GB" sz="2400" b="1" dirty="0">
                <a:solidFill>
                  <a:schemeClr val="accent1"/>
                </a:solidFill>
                <a:latin typeface="Arial"/>
                <a:cs typeface="Arial"/>
              </a:rPr>
              <a:t>matches</a:t>
            </a:r>
          </a:p>
          <a:p>
            <a:pPr marL="469265" indent="-457200">
              <a:lnSpc>
                <a:spcPct val="100000"/>
              </a:lnSpc>
              <a:spcBef>
                <a:spcPts val="580"/>
              </a:spcBef>
              <a:buClr>
                <a:srgbClr val="36A9E0"/>
              </a:buClr>
              <a:buFont typeface="Wingdings"/>
              <a:buChar char=""/>
              <a:tabLst>
                <a:tab pos="469265" algn="l"/>
                <a:tab pos="469900" algn="l"/>
              </a:tabLst>
            </a:pPr>
            <a:r>
              <a:rPr lang="en-GB" sz="2400" b="1" spc="-5" dirty="0">
                <a:solidFill>
                  <a:schemeClr val="accent1"/>
                </a:solidFill>
                <a:latin typeface="Arial"/>
                <a:cs typeface="Arial"/>
              </a:rPr>
              <a:t>provide refreshments or</a:t>
            </a:r>
            <a:r>
              <a:rPr lang="en-GB" sz="2400" b="1" dirty="0">
                <a:solidFill>
                  <a:schemeClr val="accent1"/>
                </a:solidFill>
                <a:latin typeface="Arial"/>
                <a:cs typeface="Arial"/>
              </a:rPr>
              <a:t> </a:t>
            </a:r>
            <a:r>
              <a:rPr lang="en-GB" sz="2400" b="1" spc="-5" dirty="0">
                <a:solidFill>
                  <a:schemeClr val="accent1"/>
                </a:solidFill>
                <a:latin typeface="Arial"/>
                <a:cs typeface="Arial"/>
              </a:rPr>
              <a:t>transport</a:t>
            </a:r>
            <a:endParaRPr lang="en-GB" sz="2400" b="1" dirty="0">
              <a:solidFill>
                <a:schemeClr val="accent1"/>
              </a:solidFill>
              <a:latin typeface="Arial"/>
              <a:cs typeface="Arial"/>
            </a:endParaRPr>
          </a:p>
          <a:p>
            <a:endParaRPr lang="en-GB" dirty="0"/>
          </a:p>
        </p:txBody>
      </p:sp>
    </p:spTree>
    <p:extLst>
      <p:ext uri="{BB962C8B-B14F-4D97-AF65-F5344CB8AC3E}">
        <p14:creationId xmlns:p14="http://schemas.microsoft.com/office/powerpoint/2010/main" val="4476121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2D4BF6AB-C2F3-D2F9-B3B5-8B1453F73FAC}"/>
              </a:ext>
            </a:extLst>
          </p:cNvPr>
          <p:cNvSpPr>
            <a:spLocks noGrp="1"/>
          </p:cNvSpPr>
          <p:nvPr>
            <p:ph type="subTitle" idx="1"/>
          </p:nvPr>
        </p:nvSpPr>
        <p:spPr>
          <a:xfrm>
            <a:off x="838201" y="2291788"/>
            <a:ext cx="6655130" cy="3052108"/>
          </a:xfrm>
        </p:spPr>
        <p:txBody>
          <a:bodyPr>
            <a:normAutofit/>
          </a:bodyPr>
          <a:lstStyle/>
          <a:p>
            <a:r>
              <a:rPr lang="en-GB" sz="2800" b="1" spc="-5" dirty="0">
                <a:solidFill>
                  <a:schemeClr val="accent1"/>
                </a:solidFill>
                <a:latin typeface="Arial"/>
                <a:cs typeface="Arial"/>
              </a:rPr>
              <a:t>However, sometimes it is difficult to address the challenges presented by a  minority of parents whose behaviour has  a negative impact on their </a:t>
            </a:r>
            <a:r>
              <a:rPr lang="en-GB" sz="2800" b="1" spc="-10" dirty="0">
                <a:solidFill>
                  <a:schemeClr val="accent1"/>
                </a:solidFill>
                <a:latin typeface="Arial"/>
                <a:cs typeface="Arial"/>
              </a:rPr>
              <a:t>own </a:t>
            </a:r>
            <a:r>
              <a:rPr lang="en-GB" sz="2800" b="1" spc="-5" dirty="0">
                <a:solidFill>
                  <a:schemeClr val="accent1"/>
                </a:solidFill>
                <a:latin typeface="Arial"/>
                <a:cs typeface="Arial"/>
              </a:rPr>
              <a:t>child </a:t>
            </a:r>
            <a:r>
              <a:rPr lang="en-GB" sz="2800" b="1" dirty="0">
                <a:solidFill>
                  <a:schemeClr val="accent1"/>
                </a:solidFill>
                <a:latin typeface="Arial"/>
                <a:cs typeface="Arial"/>
              </a:rPr>
              <a:t>and  </a:t>
            </a:r>
            <a:r>
              <a:rPr lang="en-GB" sz="2800" b="1" spc="-5" dirty="0">
                <a:solidFill>
                  <a:schemeClr val="accent1"/>
                </a:solidFill>
                <a:latin typeface="Arial"/>
                <a:cs typeface="Arial"/>
              </a:rPr>
              <a:t>other young people, and other people  involved in the</a:t>
            </a:r>
            <a:r>
              <a:rPr lang="en-GB" sz="2800" b="1" spc="25" dirty="0">
                <a:solidFill>
                  <a:schemeClr val="accent1"/>
                </a:solidFill>
                <a:latin typeface="Arial"/>
                <a:cs typeface="Arial"/>
              </a:rPr>
              <a:t> </a:t>
            </a:r>
            <a:r>
              <a:rPr lang="en-GB" sz="2800" b="1" dirty="0">
                <a:solidFill>
                  <a:schemeClr val="accent1"/>
                </a:solidFill>
                <a:latin typeface="Arial"/>
                <a:cs typeface="Arial"/>
              </a:rPr>
              <a:t>club.</a:t>
            </a:r>
          </a:p>
          <a:p>
            <a:endParaRPr lang="en-GB" dirty="0"/>
          </a:p>
        </p:txBody>
      </p:sp>
    </p:spTree>
    <p:extLst>
      <p:ext uri="{BB962C8B-B14F-4D97-AF65-F5344CB8AC3E}">
        <p14:creationId xmlns:p14="http://schemas.microsoft.com/office/powerpoint/2010/main" val="29964659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DD2E10-D905-1C58-465E-6221FE0BABA9}"/>
              </a:ext>
            </a:extLst>
          </p:cNvPr>
          <p:cNvSpPr>
            <a:spLocks noGrp="1"/>
          </p:cNvSpPr>
          <p:nvPr>
            <p:ph type="ctrTitle"/>
          </p:nvPr>
        </p:nvSpPr>
        <p:spPr>
          <a:xfrm>
            <a:off x="838200" y="1572439"/>
            <a:ext cx="4572000" cy="566518"/>
          </a:xfrm>
        </p:spPr>
        <p:txBody>
          <a:bodyPr>
            <a:normAutofit/>
          </a:bodyPr>
          <a:lstStyle/>
          <a:p>
            <a:r>
              <a:rPr lang="en-GB" sz="2800" spc="-5" dirty="0"/>
              <a:t>Optional</a:t>
            </a:r>
            <a:r>
              <a:rPr lang="en-GB" sz="2800" spc="-30" dirty="0"/>
              <a:t> </a:t>
            </a:r>
            <a:r>
              <a:rPr lang="en-GB" sz="2800" dirty="0"/>
              <a:t>Exercise</a:t>
            </a:r>
            <a:r>
              <a:rPr lang="en-GB" sz="2800" b="1" dirty="0">
                <a:latin typeface="Gotham Rounded Book" pitchFamily="50" charset="0"/>
              </a:rPr>
              <a:t>;</a:t>
            </a:r>
          </a:p>
        </p:txBody>
      </p:sp>
      <p:sp>
        <p:nvSpPr>
          <p:cNvPr id="3" name="Subtitle 2">
            <a:extLst>
              <a:ext uri="{FF2B5EF4-FFF2-40B4-BE49-F238E27FC236}">
                <a16:creationId xmlns:a16="http://schemas.microsoft.com/office/drawing/2014/main" id="{26552A38-4654-E7F6-3F71-6E0212C1DDA6}"/>
              </a:ext>
            </a:extLst>
          </p:cNvPr>
          <p:cNvSpPr>
            <a:spLocks noGrp="1"/>
          </p:cNvSpPr>
          <p:nvPr>
            <p:ph type="subTitle" idx="1"/>
          </p:nvPr>
        </p:nvSpPr>
        <p:spPr>
          <a:xfrm>
            <a:off x="838200" y="2276281"/>
            <a:ext cx="7415151" cy="2260093"/>
          </a:xfrm>
        </p:spPr>
        <p:txBody>
          <a:bodyPr>
            <a:normAutofit/>
          </a:bodyPr>
          <a:lstStyle/>
          <a:p>
            <a:pPr marL="12700">
              <a:lnSpc>
                <a:spcPct val="100000"/>
              </a:lnSpc>
              <a:spcBef>
                <a:spcPts val="894"/>
              </a:spcBef>
            </a:pPr>
            <a:r>
              <a:rPr lang="en-GB" sz="2800" b="1" spc="-5" dirty="0">
                <a:solidFill>
                  <a:schemeClr val="accent1"/>
                </a:solidFill>
                <a:latin typeface="Arial"/>
                <a:cs typeface="Arial"/>
              </a:rPr>
              <a:t>Identify</a:t>
            </a:r>
            <a:endParaRPr lang="en-GB" sz="2800" b="1" dirty="0">
              <a:solidFill>
                <a:schemeClr val="accent1"/>
              </a:solidFill>
              <a:latin typeface="Arial"/>
              <a:cs typeface="Arial"/>
            </a:endParaRPr>
          </a:p>
          <a:p>
            <a:pPr marL="469265" marR="5080" indent="-457200">
              <a:lnSpc>
                <a:spcPct val="100000"/>
              </a:lnSpc>
              <a:spcBef>
                <a:spcPts val="690"/>
              </a:spcBef>
              <a:buClr>
                <a:srgbClr val="36A9E0"/>
              </a:buClr>
              <a:buFont typeface="Wingdings"/>
              <a:buChar char=""/>
              <a:tabLst>
                <a:tab pos="469265" algn="l"/>
                <a:tab pos="469900" algn="l"/>
              </a:tabLst>
            </a:pPr>
            <a:r>
              <a:rPr lang="en-GB" sz="2800" b="1" spc="-5" dirty="0">
                <a:solidFill>
                  <a:schemeClr val="accent1"/>
                </a:solidFill>
                <a:latin typeface="Arial"/>
                <a:cs typeface="Arial"/>
              </a:rPr>
              <a:t>Different examples of negative  parental/spectator behaviour at all levels </a:t>
            </a:r>
            <a:r>
              <a:rPr lang="en-GB" sz="2800" b="1" spc="-10" dirty="0">
                <a:solidFill>
                  <a:schemeClr val="accent1"/>
                </a:solidFill>
                <a:latin typeface="Arial"/>
                <a:cs typeface="Arial"/>
              </a:rPr>
              <a:t>in  </a:t>
            </a:r>
            <a:r>
              <a:rPr lang="en-GB" sz="2800" b="1" spc="-5" dirty="0">
                <a:solidFill>
                  <a:schemeClr val="accent1"/>
                </a:solidFill>
                <a:latin typeface="Arial"/>
                <a:cs typeface="Arial"/>
              </a:rPr>
              <a:t>sport</a:t>
            </a:r>
            <a:endParaRPr lang="en-GB" sz="2800" b="1" dirty="0">
              <a:solidFill>
                <a:schemeClr val="accent1"/>
              </a:solidFill>
              <a:latin typeface="Arial"/>
              <a:cs typeface="Arial"/>
            </a:endParaRPr>
          </a:p>
          <a:p>
            <a:endParaRPr lang="en-GB" dirty="0"/>
          </a:p>
        </p:txBody>
      </p:sp>
    </p:spTree>
    <p:extLst>
      <p:ext uri="{BB962C8B-B14F-4D97-AF65-F5344CB8AC3E}">
        <p14:creationId xmlns:p14="http://schemas.microsoft.com/office/powerpoint/2010/main" val="14473075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d37c2962-76c7-481f-8687-eac530ae93ea" xsi:nil="true"/>
    <lcf76f155ced4ddcb4097134ff3c332f xmlns="86fae504-bb23-4ee8-864b-a8929fa8ae3f">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0C4BD62B72BF64F831FC443572A3118" ma:contentTypeVersion="14" ma:contentTypeDescription="Create a new document." ma:contentTypeScope="" ma:versionID="7cc40681c7155d76124c3821d0b277d4">
  <xsd:schema xmlns:xsd="http://www.w3.org/2001/XMLSchema" xmlns:xs="http://www.w3.org/2001/XMLSchema" xmlns:p="http://schemas.microsoft.com/office/2006/metadata/properties" xmlns:ns2="86fae504-bb23-4ee8-864b-a8929fa8ae3f" xmlns:ns3="d37c2962-76c7-481f-8687-eac530ae93ea" targetNamespace="http://schemas.microsoft.com/office/2006/metadata/properties" ma:root="true" ma:fieldsID="f71efd44eb547bfaec7cdf9dc92fc786" ns2:_="" ns3:_="">
    <xsd:import namespace="86fae504-bb23-4ee8-864b-a8929fa8ae3f"/>
    <xsd:import namespace="d37c2962-76c7-481f-8687-eac530ae93ea"/>
    <xsd:element name="properties">
      <xsd:complexType>
        <xsd:sequence>
          <xsd:element name="documentManagement">
            <xsd:complexType>
              <xsd:all>
                <xsd:element ref="ns2:MediaServiceMetadata" minOccurs="0"/>
                <xsd:element ref="ns2:MediaServiceFastMetadata" minOccurs="0"/>
                <xsd:element ref="ns2:MediaLengthInSeconds" minOccurs="0"/>
                <xsd:element ref="ns2:MediaServiceDateTaken"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6fae504-bb23-4ee8-864b-a8929fa8ae3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LengthInSeconds" ma:index="10" nillable="true" ma:displayName="MediaLengthInSeconds" ma:hidden="true" ma:internalName="MediaLengthInSeconds" ma:readOnly="true">
      <xsd:simpleType>
        <xsd:restriction base="dms:Unknown"/>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702335f8-0b6b-4f59-98a4-44f3b5cdfcd0"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37c2962-76c7-481f-8687-eac530ae93ea"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8a390b57-7679-42b3-9abd-cfa1a60cad39}" ma:internalName="TaxCatchAll" ma:showField="CatchAllData" ma:web="d37c2962-76c7-481f-8687-eac530ae93e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AAB076C-0475-4865-808D-5BAA608EA1A8}">
  <ds:schemaRefs>
    <ds:schemaRef ds:uri="http://schemas.microsoft.com/office/2006/metadata/properties"/>
    <ds:schemaRef ds:uri="http://schemas.microsoft.com/office/infopath/2007/PartnerControls"/>
    <ds:schemaRef ds:uri="d37c2962-76c7-481f-8687-eac530ae93ea"/>
    <ds:schemaRef ds:uri="86fae504-bb23-4ee8-864b-a8929fa8ae3f"/>
  </ds:schemaRefs>
</ds:datastoreItem>
</file>

<file path=customXml/itemProps2.xml><?xml version="1.0" encoding="utf-8"?>
<ds:datastoreItem xmlns:ds="http://schemas.openxmlformats.org/officeDocument/2006/customXml" ds:itemID="{5C1FBE93-6453-469D-A57D-DDEA6E3531B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6fae504-bb23-4ee8-864b-a8929fa8ae3f"/>
    <ds:schemaRef ds:uri="d37c2962-76c7-481f-8687-eac530ae93e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BF54E7E-CB64-4A0D-A729-6688339D297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Facet</Template>
  <TotalTime>3723</TotalTime>
  <Words>1207</Words>
  <Application>Microsoft Office PowerPoint</Application>
  <PresentationFormat>Widescreen</PresentationFormat>
  <Paragraphs>141</Paragraphs>
  <Slides>24</Slides>
  <Notes>9</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24</vt:i4>
      </vt:variant>
    </vt:vector>
  </HeadingPairs>
  <TitlesOfParts>
    <vt:vector size="33" baseType="lpstr">
      <vt:lpstr>Arial</vt:lpstr>
      <vt:lpstr>Arial Black</vt:lpstr>
      <vt:lpstr>Calibri</vt:lpstr>
      <vt:lpstr>Gotham</vt:lpstr>
      <vt:lpstr>Gotham Rounded Book</vt:lpstr>
      <vt:lpstr>Gotham Rounded Light</vt:lpstr>
      <vt:lpstr>Gotham Rounded Medium</vt:lpstr>
      <vt:lpstr>Wingdings</vt:lpstr>
      <vt:lpstr>Office Theme</vt:lpstr>
      <vt:lpstr> “It’s our Game, not Yours”</vt:lpstr>
      <vt:lpstr>AIMS</vt:lpstr>
      <vt:lpstr>PowerPoint Presentation</vt:lpstr>
      <vt:lpstr>PowerPoint Presentation</vt:lpstr>
      <vt:lpstr>PowerPoint Presentation</vt:lpstr>
      <vt:lpstr>1 - Positive Parents may: </vt:lpstr>
      <vt:lpstr>2 - Positive Parents may</vt:lpstr>
      <vt:lpstr>PowerPoint Presentation</vt:lpstr>
      <vt:lpstr>Optional Exercise;</vt:lpstr>
      <vt:lpstr>1 - Negative Parental/Spectator Behaviour:</vt:lpstr>
      <vt:lpstr>PowerPoint Presentation</vt:lpstr>
      <vt:lpstr>“Winning at all costs.  Is that our dream – or yours?”</vt:lpstr>
      <vt:lpstr>3 - Negative Parental/Spectator Behaviour</vt:lpstr>
      <vt:lpstr>“My mum was always supportive of me  in my training but when it came to  competitions she always compared  me to everyone else, even when I'd done better than ever before. Unless I won it wasn't good enough”</vt:lpstr>
      <vt:lpstr>Identify the ways that poor  parental/spectator behaviour  impacts on young people</vt:lpstr>
      <vt:lpstr>The impact of poor parental/spectator  behaviour on young people</vt:lpstr>
      <vt:lpstr>The impact of poor parental/spectator  behaviour on young people cont.</vt:lpstr>
      <vt:lpstr>Sideline Bad Behaviour: Research findings</vt:lpstr>
      <vt:lpstr>Key research findings:</vt:lpstr>
      <vt:lpstr> Identify practical steps that netball clubs  and sports organisations can (or do)  take to prevent, reduce and manage poor parental behaviour. </vt:lpstr>
      <vt:lpstr>1) Adopt a whole club/sport/organisation approach,  supported by team or club management  2) Arrangements are in place to clarify, publicise  and promote expectations of side-line behaviour, eg: - Code of Conduct - introductory packs and/or parent/participants  meetings - registration forms - posters or leaflets - use of websites and club notice boards</vt:lpstr>
      <vt:lpstr>PowerPoint Presentation</vt:lpstr>
      <vt:lpstr>Young people tell us they want…..</vt:lpstr>
      <vt:lpstr>More resources or advice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Rebecca Saunders</dc:creator>
  <cp:lastModifiedBy>Dickon Turner</cp:lastModifiedBy>
  <cp:revision>49</cp:revision>
  <dcterms:created xsi:type="dcterms:W3CDTF">2022-05-31T08:09:30Z</dcterms:created>
  <dcterms:modified xsi:type="dcterms:W3CDTF">2025-11-06T14:37:40Z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0x010100A0C4BD62B72BF64F831FC443572A3118</vt:lpwstr>
  </property>
  <property fmtid="{D5CDD505-2E9C-101B-9397-08002B2CF9AE}" pid="3" name="Order">
    <vt:r8>4400</vt:r8>
  </property>
  <property fmtid="{D5CDD505-2E9C-101B-9397-08002B2CF9AE}" pid="4" name="MediaServiceImageTags">
    <vt:lpwstr/>
  </property>
</Properties>
</file>